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1" r:id="rId2"/>
    <p:sldId id="286" r:id="rId3"/>
    <p:sldId id="268" r:id="rId4"/>
    <p:sldId id="269" r:id="rId5"/>
    <p:sldId id="271" r:id="rId6"/>
    <p:sldId id="289" r:id="rId7"/>
    <p:sldId id="270" r:id="rId8"/>
    <p:sldId id="258" r:id="rId9"/>
    <p:sldId id="272" r:id="rId10"/>
    <p:sldId id="275" r:id="rId11"/>
    <p:sldId id="276" r:id="rId12"/>
    <p:sldId id="274" r:id="rId13"/>
    <p:sldId id="263" r:id="rId14"/>
    <p:sldId id="277" r:id="rId15"/>
    <p:sldId id="264" r:id="rId16"/>
    <p:sldId id="265" r:id="rId17"/>
    <p:sldId id="266" r:id="rId18"/>
    <p:sldId id="281" r:id="rId19"/>
    <p:sldId id="279" r:id="rId20"/>
    <p:sldId id="292" r:id="rId21"/>
    <p:sldId id="282" r:id="rId22"/>
    <p:sldId id="284" r:id="rId23"/>
    <p:sldId id="285" r:id="rId24"/>
    <p:sldId id="287"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C22"/>
    <a:srgbClr val="007033"/>
    <a:srgbClr val="002D8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45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19"/>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D06C1E-E966-4F15-8003-D30CABF26BE1}" type="datetimeFigureOut">
              <a:rPr lang="en-US" smtClean="0"/>
              <a:pPr/>
              <a:t>7/10/2019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25BFA-E81D-43FD-B4D6-97740AF0EE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CD50A-BCB3-4200-BFAA-F507EAF6186B}" type="datetime1">
              <a:rPr lang="en-US" smtClean="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E46629-ECDF-4C6F-8139-24F881EA838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D0840-71CB-4432-835A-B1DB7C0F4693}" type="datetime1">
              <a:rPr lang="en-US" smtClean="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E46629-ECDF-4C6F-8139-24F881EA838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3DA844-3066-4BD5-A0A6-96CDDFEB452D}" type="datetime1">
              <a:rPr lang="en-US" smtClean="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E46629-ECDF-4C6F-8139-24F881EA838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0DB299-3884-4390-AC14-7D4BD043E8B0}" type="datetime1">
              <a:rPr lang="en-US" smtClean="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E46629-ECDF-4C6F-8139-24F881EA838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5B34BF-FC09-46C1-8B33-4D997CFBBF32}" type="datetime1">
              <a:rPr lang="en-US" smtClean="0"/>
              <a:pPr/>
              <a:t>7/10/2019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E46629-ECDF-4C6F-8139-24F881EA838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329673-C37B-432F-9E8A-A100BA77F841}" type="datetime1">
              <a:rPr lang="en-US" smtClean="0"/>
              <a:pPr/>
              <a:t>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E46629-ECDF-4C6F-8139-24F881EA838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3D5159-37BA-4527-A037-B24F8F4733CE}" type="datetime1">
              <a:rPr lang="en-US" smtClean="0"/>
              <a:pPr/>
              <a:t>7/10/2019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1E46629-ECDF-4C6F-8139-24F881EA838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8B60E5-5D90-471E-9274-3BAC468956E2}" type="datetime1">
              <a:rPr lang="en-US" smtClean="0"/>
              <a:pPr/>
              <a:t>7/10/2019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1E46629-ECDF-4C6F-8139-24F881EA838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77568C-AB75-476B-9A40-10F4D647C070}" type="datetime1">
              <a:rPr lang="en-US" smtClean="0"/>
              <a:pPr/>
              <a:t>7/10/2019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1E46629-ECDF-4C6F-8139-24F881EA838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D1800F-FC7A-4AC7-AB11-004696374E88}" type="datetime1">
              <a:rPr lang="en-US" smtClean="0"/>
              <a:pPr/>
              <a:t>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E46629-ECDF-4C6F-8139-24F881EA838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4B3070-590D-42D8-B31D-AF568DBDF17C}" type="datetime1">
              <a:rPr lang="en-US" smtClean="0"/>
              <a:pPr/>
              <a:t>7/10/2019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1E46629-ECDF-4C6F-8139-24F881EA838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CB6EC-5789-46A1-B4E9-754147B7B58F}" type="datetime1">
              <a:rPr lang="en-US" smtClean="0"/>
              <a:pPr/>
              <a:t>7/10/2019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46629-ECDF-4C6F-8139-24F881EA838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blueletterbible.org/lang/lexicon/lexicon.cfm?Strongs=G2564" TargetMode="External"/><Relationship Id="rId2" Type="http://schemas.openxmlformats.org/officeDocument/2006/relationships/hyperlink" Target="https://www.blueletterbible.org/lang/lexicon/lexicon.cfm?Strongs=G1537"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hyperlink" Target="https://en.wikipedia.org/wiki/Athens_(polis)" TargetMode="External"/><Relationship Id="rId4" Type="http://schemas.openxmlformats.org/officeDocument/2006/relationships/hyperlink" Target="https://en.wikipedia.org/wiki/Greek_language"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blueletterbible.org/lang/Lexicon/Lexicon.cfm?strongs=G4314&amp;t=KJV" TargetMode="External"/><Relationship Id="rId13" Type="http://schemas.openxmlformats.org/officeDocument/2006/relationships/hyperlink" Target="https://www.blueletterbible.org/lang/Lexicon/Lexicon.cfm?strongs=G746&amp;t=KJV" TargetMode="External"/><Relationship Id="rId18" Type="http://schemas.openxmlformats.org/officeDocument/2006/relationships/hyperlink" Target="https://www.blueletterbible.org/lang/Lexicon/Lexicon.cfm?strongs=G5127&amp;t=KJV" TargetMode="External"/><Relationship Id="rId3" Type="http://schemas.openxmlformats.org/officeDocument/2006/relationships/hyperlink" Target="https://www.blueletterbible.org/lang/Lexicon/Lexicon.cfm?strongs=G3754&amp;t=KJV" TargetMode="External"/><Relationship Id="rId21" Type="http://schemas.openxmlformats.org/officeDocument/2006/relationships/hyperlink" Target="https://www.blueletterbible.org/lang/Lexicon/Lexicon.cfm?strongs=G4189&amp;t=KJV" TargetMode="External"/><Relationship Id="rId7" Type="http://schemas.openxmlformats.org/officeDocument/2006/relationships/hyperlink" Target="https://www.blueletterbible.org/lang/Lexicon/Lexicon.cfm?strongs=G2076&amp;t=KJV" TargetMode="External"/><Relationship Id="rId12" Type="http://schemas.openxmlformats.org/officeDocument/2006/relationships/hyperlink" Target="https://www.blueletterbible.org/lang/Lexicon/Lexicon.cfm?strongs=G235&amp;t=KJV" TargetMode="External"/><Relationship Id="rId17" Type="http://schemas.openxmlformats.org/officeDocument/2006/relationships/hyperlink" Target="https://www.blueletterbible.org/lang/Lexicon/Lexicon.cfm?strongs=G4655&amp;t=KJV" TargetMode="External"/><Relationship Id="rId2" Type="http://schemas.openxmlformats.org/officeDocument/2006/relationships/image" Target="../media/image26.jpeg"/><Relationship Id="rId16" Type="http://schemas.openxmlformats.org/officeDocument/2006/relationships/hyperlink" Target="https://www.blueletterbible.org/lang/Lexicon/Lexicon.cfm?strongs=G2888&amp;t=KJV" TargetMode="External"/><Relationship Id="rId20" Type="http://schemas.openxmlformats.org/officeDocument/2006/relationships/hyperlink" Target="https://www.blueletterbible.org/lang/Lexicon/Lexicon.cfm?strongs=G4152&amp;t=KJV" TargetMode="External"/><Relationship Id="rId1" Type="http://schemas.openxmlformats.org/officeDocument/2006/relationships/slideLayout" Target="../slideLayouts/slideLayout7.xml"/><Relationship Id="rId6" Type="http://schemas.openxmlformats.org/officeDocument/2006/relationships/hyperlink" Target="https://www.blueletterbible.org/lang/Lexicon/Lexicon.cfm?strongs=G3756&amp;t=KJV" TargetMode="External"/><Relationship Id="rId11" Type="http://schemas.openxmlformats.org/officeDocument/2006/relationships/hyperlink" Target="https://www.blueletterbible.org/lang/Lexicon/Lexicon.cfm?strongs=G129&amp;t=KJV" TargetMode="External"/><Relationship Id="rId5" Type="http://schemas.openxmlformats.org/officeDocument/2006/relationships/hyperlink" Target="https://www.blueletterbible.org/lang/Lexicon/Lexicon.cfm?strongs=G3823&amp;t=KJV" TargetMode="External"/><Relationship Id="rId15" Type="http://schemas.openxmlformats.org/officeDocument/2006/relationships/hyperlink" Target="July%2011%202017%20-%20Ekklesia%20presentation.docx" TargetMode="External"/><Relationship Id="rId23" Type="http://schemas.openxmlformats.org/officeDocument/2006/relationships/hyperlink" Target="https://www.blueletterbible.org/lang/Lexicon/Lexicon.cfm?strongs=G2032&amp;t=KJV" TargetMode="External"/><Relationship Id="rId10" Type="http://schemas.openxmlformats.org/officeDocument/2006/relationships/hyperlink" Target="https://www.blueletterbible.org/lang/Lexicon/Lexicon.cfm?strongs=G2532&amp;t=KJV" TargetMode="External"/><Relationship Id="rId19" Type="http://schemas.openxmlformats.org/officeDocument/2006/relationships/hyperlink" Target="https://www.blueletterbible.org/lang/Lexicon/Lexicon.cfm?strongs=G165&amp;t=KJV" TargetMode="External"/><Relationship Id="rId4" Type="http://schemas.openxmlformats.org/officeDocument/2006/relationships/hyperlink" Target="https://www.blueletterbible.org/lang/Lexicon/Lexicon.cfm?strongs=G2254&amp;t=KJV" TargetMode="External"/><Relationship Id="rId9" Type="http://schemas.openxmlformats.org/officeDocument/2006/relationships/hyperlink" Target="https://www.blueletterbible.org/lang/Lexicon/Lexicon.cfm?strongs=G4561&amp;t=KJV" TargetMode="External"/><Relationship Id="rId14" Type="http://schemas.openxmlformats.org/officeDocument/2006/relationships/hyperlink" Target="https://www.blueletterbible.org/lang/Lexicon/Lexicon.cfm?strongs=G1849&amp;t=KJV" TargetMode="External"/><Relationship Id="rId22" Type="http://schemas.openxmlformats.org/officeDocument/2006/relationships/hyperlink" Target="https://www.blueletterbible.org/lang/Lexicon/Lexicon.cfm?strongs=G1722&amp;t=KJV"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blueletterbible.org/search/preSearch.cfm?t=KJV&amp;Criteria=principality*+G746" TargetMode="External"/><Relationship Id="rId7" Type="http://schemas.openxmlformats.org/officeDocument/2006/relationships/hyperlink" Target="https://www.blueletterbible.org/search/preSearch.cfm?t=KJV&amp;Criteria=authority*+G1849" TargetMode="External"/><Relationship Id="rId2" Type="http://schemas.openxmlformats.org/officeDocument/2006/relationships/hyperlink" Target="https://www.blueletterbible.org/search/preSearch.cfm?t=KJV&amp;Criteria=beginning*+G746" TargetMode="External"/><Relationship Id="rId1" Type="http://schemas.openxmlformats.org/officeDocument/2006/relationships/slideLayout" Target="../slideLayouts/slideLayout7.xml"/><Relationship Id="rId6" Type="http://schemas.openxmlformats.org/officeDocument/2006/relationships/hyperlink" Target="https://www.blueletterbible.org/search/preSearch.cfm?t=KJV&amp;Criteria=power*+G1849" TargetMode="External"/><Relationship Id="rId5" Type="http://schemas.openxmlformats.org/officeDocument/2006/relationships/hyperlink" Target="https://www.blueletterbible.org/search/preSearch.cfm?t=KJV&amp;Criteria=first*+G746" TargetMode="External"/><Relationship Id="rId4" Type="http://schemas.openxmlformats.org/officeDocument/2006/relationships/hyperlink" Target="https://www.blueletterbible.org/search/preSearch.cfm?t=KJV&amp;Criteria=corner*+G746" TargetMode="External"/><Relationship Id="rId9"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i.ytimg.com/vi/DSS22imzxgU/maxresdefault.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7010400" y="5486400"/>
            <a:ext cx="1828800" cy="609600"/>
          </a:xfrm>
          <a:prstGeom prst="rect">
            <a:avLst/>
          </a:prstGeom>
          <a:solidFill>
            <a:schemeClr val="tx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Bookman Old Style" pitchFamily="18" charset="0"/>
              </a:rPr>
              <a:t>Lincoln Memorial</a:t>
            </a:r>
            <a:r>
              <a:rPr lang="en-US" sz="1400" dirty="0" smtClean="0">
                <a:latin typeface="Bookman Old Style" pitchFamily="18" charset="0"/>
              </a:rPr>
              <a:t> </a:t>
            </a:r>
          </a:p>
          <a:p>
            <a:pPr algn="ctr"/>
            <a:r>
              <a:rPr lang="en-US" sz="1200" dirty="0" smtClean="0">
                <a:latin typeface="Bookman Old Style" pitchFamily="18" charset="0"/>
              </a:rPr>
              <a:t>July 4, 2019</a:t>
            </a:r>
            <a:endParaRPr lang="en-US" sz="1200" dirty="0">
              <a:latin typeface="Bookman Old Style" pitchFamily="18" charset="0"/>
            </a:endParaRPr>
          </a:p>
        </p:txBody>
      </p:sp>
      <p:sp>
        <p:nvSpPr>
          <p:cNvPr id="4" name="Slide Number Placeholder 3"/>
          <p:cNvSpPr>
            <a:spLocks noGrp="1"/>
          </p:cNvSpPr>
          <p:nvPr>
            <p:ph type="sldNum" sz="quarter" idx="12"/>
          </p:nvPr>
        </p:nvSpPr>
        <p:spPr/>
        <p:txBody>
          <a:bodyPr/>
          <a:lstStyle/>
          <a:p>
            <a:fld id="{61E46629-ECDF-4C6F-8139-24F881EA838D}"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2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81000" y="3733800"/>
            <a:ext cx="8382000" cy="2800767"/>
          </a:xfrm>
          <a:prstGeom prst="rect">
            <a:avLst/>
          </a:prstGeom>
          <a:noFill/>
        </p:spPr>
        <p:txBody>
          <a:bodyPr wrap="square" rtlCol="0">
            <a:spAutoFit/>
          </a:bodyPr>
          <a:lstStyle/>
          <a:p>
            <a:pPr algn="just"/>
            <a:r>
              <a:rPr lang="en-US" sz="1600" dirty="0" smtClean="0">
                <a:solidFill>
                  <a:schemeClr val="bg1"/>
                </a:solidFill>
              </a:rPr>
              <a:t>Political scientist Donald Lutz found that Montesquieu was the most frequently quoted authority on government and politics in colonial pre-revolutionary British America, cited more by the American founders than any source except for the </a:t>
            </a:r>
            <a:r>
              <a:rPr lang="en-US" sz="1600" b="1" dirty="0" smtClean="0">
                <a:solidFill>
                  <a:schemeClr val="bg1"/>
                </a:solidFill>
              </a:rPr>
              <a:t>Bible</a:t>
            </a:r>
            <a:r>
              <a:rPr lang="en-US" sz="1600" dirty="0" smtClean="0">
                <a:solidFill>
                  <a:schemeClr val="bg1"/>
                </a:solidFill>
              </a:rPr>
              <a:t>. Following the American revolution, Montesquieu's work remained a powerful influence on many of the American founders, most notably James Madison of Virginia, the "</a:t>
            </a:r>
            <a:r>
              <a:rPr lang="en-US" sz="1600" u="sng" dirty="0" smtClean="0">
                <a:solidFill>
                  <a:schemeClr val="bg1"/>
                </a:solidFill>
              </a:rPr>
              <a:t>Father of the Constitution</a:t>
            </a:r>
            <a:r>
              <a:rPr lang="en-US" sz="1600" dirty="0" smtClean="0">
                <a:solidFill>
                  <a:schemeClr val="bg1"/>
                </a:solidFill>
              </a:rPr>
              <a:t>". Montesquieu's philosophy required a clearly defined and balanced separation of powers.</a:t>
            </a:r>
          </a:p>
          <a:p>
            <a:pPr algn="just"/>
            <a:endParaRPr lang="en-US" sz="1600" dirty="0">
              <a:solidFill>
                <a:schemeClr val="bg1"/>
              </a:solidFill>
            </a:endParaRPr>
          </a:p>
          <a:p>
            <a:pPr algn="just"/>
            <a:r>
              <a:rPr lang="en-US" sz="1600" dirty="0" smtClean="0">
                <a:solidFill>
                  <a:schemeClr val="bg1"/>
                </a:solidFill>
              </a:rPr>
              <a:t>He </a:t>
            </a:r>
            <a:r>
              <a:rPr lang="en-US" sz="1600" dirty="0">
                <a:solidFill>
                  <a:schemeClr val="bg1"/>
                </a:solidFill>
              </a:rPr>
              <a:t>quoted </a:t>
            </a:r>
            <a:r>
              <a:rPr lang="en-US" sz="1600" b="1" dirty="0">
                <a:solidFill>
                  <a:schemeClr val="bg1"/>
                </a:solidFill>
              </a:rPr>
              <a:t>Isaiah 33: 22</a:t>
            </a:r>
            <a:r>
              <a:rPr lang="en-US" sz="1600" dirty="0">
                <a:solidFill>
                  <a:schemeClr val="bg1"/>
                </a:solidFill>
              </a:rPr>
              <a:t>, “for the </a:t>
            </a:r>
            <a:r>
              <a:rPr lang="en-US" sz="1600" b="1" u="sng" dirty="0">
                <a:solidFill>
                  <a:schemeClr val="bg1"/>
                </a:solidFill>
              </a:rPr>
              <a:t>Lord is our </a:t>
            </a:r>
            <a:r>
              <a:rPr lang="en-US" sz="1600" b="1" u="sng" dirty="0" smtClean="0">
                <a:solidFill>
                  <a:schemeClr val="bg1"/>
                </a:solidFill>
              </a:rPr>
              <a:t>Judge</a:t>
            </a:r>
            <a:r>
              <a:rPr lang="en-US" sz="1600" b="1" dirty="0" smtClean="0">
                <a:solidFill>
                  <a:schemeClr val="bg1"/>
                </a:solidFill>
              </a:rPr>
              <a:t>, </a:t>
            </a:r>
            <a:r>
              <a:rPr lang="en-US" sz="1600" dirty="0" smtClean="0">
                <a:solidFill>
                  <a:schemeClr val="bg1"/>
                </a:solidFill>
              </a:rPr>
              <a:t>the </a:t>
            </a:r>
            <a:r>
              <a:rPr lang="en-US" sz="1600" b="1" u="sng" dirty="0">
                <a:solidFill>
                  <a:schemeClr val="bg1"/>
                </a:solidFill>
              </a:rPr>
              <a:t>Lord is our </a:t>
            </a:r>
            <a:r>
              <a:rPr lang="en-US" sz="1600" b="1" u="sng" dirty="0" smtClean="0">
                <a:solidFill>
                  <a:schemeClr val="bg1"/>
                </a:solidFill>
              </a:rPr>
              <a:t>lawgiver</a:t>
            </a:r>
            <a:r>
              <a:rPr lang="en-US" sz="1600" b="1" dirty="0" smtClean="0">
                <a:solidFill>
                  <a:schemeClr val="bg1"/>
                </a:solidFill>
              </a:rPr>
              <a:t> </a:t>
            </a:r>
            <a:r>
              <a:rPr lang="en-US" sz="1600" dirty="0" smtClean="0">
                <a:solidFill>
                  <a:schemeClr val="bg1"/>
                </a:solidFill>
              </a:rPr>
              <a:t>and </a:t>
            </a:r>
            <a:r>
              <a:rPr lang="en-US" sz="1600" dirty="0">
                <a:solidFill>
                  <a:schemeClr val="bg1"/>
                </a:solidFill>
              </a:rPr>
              <a:t>the </a:t>
            </a:r>
            <a:r>
              <a:rPr lang="en-US" sz="1600" b="1" u="sng" dirty="0">
                <a:solidFill>
                  <a:schemeClr val="bg1"/>
                </a:solidFill>
              </a:rPr>
              <a:t>Lord is our </a:t>
            </a:r>
            <a:r>
              <a:rPr lang="en-US" sz="1600" b="1" u="sng" dirty="0" smtClean="0">
                <a:solidFill>
                  <a:schemeClr val="bg1"/>
                </a:solidFill>
              </a:rPr>
              <a:t>King</a:t>
            </a:r>
            <a:r>
              <a:rPr lang="en-US" sz="1600" dirty="0" smtClean="0">
                <a:solidFill>
                  <a:schemeClr val="bg1"/>
                </a:solidFill>
              </a:rPr>
              <a:t>” as </a:t>
            </a:r>
            <a:r>
              <a:rPr lang="en-US" sz="1600" dirty="0">
                <a:solidFill>
                  <a:schemeClr val="bg1"/>
                </a:solidFill>
              </a:rPr>
              <a:t>the basis in forming an ideal government. </a:t>
            </a:r>
            <a:r>
              <a:rPr lang="en-US" sz="1600" dirty="0" smtClean="0">
                <a:solidFill>
                  <a:schemeClr val="bg1"/>
                </a:solidFill>
              </a:rPr>
              <a:t>At </a:t>
            </a:r>
            <a:r>
              <a:rPr lang="en-US" sz="1600" dirty="0">
                <a:solidFill>
                  <a:schemeClr val="bg1"/>
                </a:solidFill>
              </a:rPr>
              <a:t>the Constitutional Convention of 1787, </a:t>
            </a:r>
            <a:r>
              <a:rPr lang="en-US" sz="1600" u="sng" dirty="0">
                <a:solidFill>
                  <a:schemeClr val="bg1"/>
                </a:solidFill>
              </a:rPr>
              <a:t>James Madison </a:t>
            </a:r>
            <a:r>
              <a:rPr lang="en-US" sz="1600" dirty="0">
                <a:solidFill>
                  <a:schemeClr val="bg1"/>
                </a:solidFill>
              </a:rPr>
              <a:t>argued that if God governs that way, we should do the same, so he proposed the plan to divide the central government into the three branches that we have </a:t>
            </a:r>
            <a:r>
              <a:rPr lang="en-US" sz="1600" dirty="0" smtClean="0">
                <a:solidFill>
                  <a:schemeClr val="bg1"/>
                </a:solidFill>
              </a:rPr>
              <a:t>today.</a:t>
            </a:r>
            <a:endParaRPr lang="en-US" sz="1600" dirty="0">
              <a:solidFill>
                <a:schemeClr val="bg1"/>
              </a:solidFill>
            </a:endParaRPr>
          </a:p>
        </p:txBody>
      </p:sp>
      <p:pic>
        <p:nvPicPr>
          <p:cNvPr id="4" name="Picture 13"/>
          <p:cNvPicPr>
            <a:picLocks noChangeAspect="1" noChangeArrowheads="1"/>
          </p:cNvPicPr>
          <p:nvPr/>
        </p:nvPicPr>
        <p:blipFill>
          <a:blip r:embed="rId2" cstate="print"/>
          <a:srcRect/>
          <a:stretch>
            <a:fillRect/>
          </a:stretch>
        </p:blipFill>
        <p:spPr bwMode="auto">
          <a:xfrm>
            <a:off x="457200" y="457200"/>
            <a:ext cx="1418771" cy="1295400"/>
          </a:xfrm>
          <a:prstGeom prst="rect">
            <a:avLst/>
          </a:prstGeom>
          <a:noFill/>
          <a:ln w="9525">
            <a:noFill/>
            <a:miter lim="800000"/>
            <a:headEnd/>
            <a:tailEnd/>
          </a:ln>
          <a:effectLst/>
        </p:spPr>
      </p:pic>
      <p:sp>
        <p:nvSpPr>
          <p:cNvPr id="5" name="TextBox 4"/>
          <p:cNvSpPr txBox="1"/>
          <p:nvPr/>
        </p:nvSpPr>
        <p:spPr>
          <a:xfrm>
            <a:off x="2057400" y="457200"/>
            <a:ext cx="4572000" cy="369332"/>
          </a:xfrm>
          <a:prstGeom prst="rect">
            <a:avLst/>
          </a:prstGeom>
          <a:noFill/>
        </p:spPr>
        <p:txBody>
          <a:bodyPr wrap="square" rtlCol="0">
            <a:spAutoFit/>
          </a:bodyPr>
          <a:lstStyle/>
          <a:p>
            <a:r>
              <a:rPr lang="en-US" b="1" dirty="0" smtClean="0">
                <a:solidFill>
                  <a:schemeClr val="bg1"/>
                </a:solidFill>
              </a:rPr>
              <a:t>Baron de La Brède et de [Montesquieu]</a:t>
            </a:r>
            <a:r>
              <a:rPr lang="en-US" dirty="0" smtClean="0">
                <a:solidFill>
                  <a:schemeClr val="bg1"/>
                </a:solidFill>
              </a:rPr>
              <a:t> </a:t>
            </a:r>
            <a:endParaRPr lang="en-US" dirty="0">
              <a:solidFill>
                <a:schemeClr val="bg1"/>
              </a:solidFill>
            </a:endParaRPr>
          </a:p>
        </p:txBody>
      </p:sp>
      <p:pic>
        <p:nvPicPr>
          <p:cNvPr id="6" name="Picture 3"/>
          <p:cNvPicPr>
            <a:picLocks noChangeAspect="1" noChangeArrowheads="1"/>
          </p:cNvPicPr>
          <p:nvPr/>
        </p:nvPicPr>
        <p:blipFill>
          <a:blip r:embed="rId3"/>
          <a:srcRect/>
          <a:stretch>
            <a:fillRect/>
          </a:stretch>
        </p:blipFill>
        <p:spPr bwMode="auto">
          <a:xfrm>
            <a:off x="2743200" y="1219201"/>
            <a:ext cx="3657600" cy="22860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61E46629-ECDF-4C6F-8139-24F881EA838D}"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2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81000" y="1981200"/>
            <a:ext cx="5562600" cy="4031873"/>
          </a:xfrm>
          <a:prstGeom prst="rect">
            <a:avLst/>
          </a:prstGeom>
          <a:noFill/>
        </p:spPr>
        <p:txBody>
          <a:bodyPr wrap="square" rtlCol="0">
            <a:spAutoFit/>
          </a:bodyPr>
          <a:lstStyle/>
          <a:p>
            <a:pPr algn="just"/>
            <a:r>
              <a:rPr lang="en-US" sz="1600" b="1" dirty="0" smtClean="0">
                <a:solidFill>
                  <a:schemeClr val="bg1"/>
                </a:solidFill>
              </a:rPr>
              <a:t>Eminent political philosopher John Locke argued that when all other political and individual methods of resisting tyranny are exhausted, only an “</a:t>
            </a:r>
            <a:r>
              <a:rPr lang="en-US" sz="1600" b="1" i="1" dirty="0" smtClean="0">
                <a:solidFill>
                  <a:schemeClr val="bg1"/>
                </a:solidFill>
              </a:rPr>
              <a:t>appeal to heaven</a:t>
            </a:r>
            <a:r>
              <a:rPr lang="en-US" sz="1600" b="1" dirty="0" smtClean="0">
                <a:solidFill>
                  <a:schemeClr val="bg1"/>
                </a:solidFill>
              </a:rPr>
              <a:t>” remains.</a:t>
            </a:r>
          </a:p>
          <a:p>
            <a:pPr algn="just"/>
            <a:endParaRPr lang="en-US" sz="1600" b="1" dirty="0" smtClean="0">
              <a:solidFill>
                <a:schemeClr val="bg1"/>
              </a:solidFill>
            </a:endParaRPr>
          </a:p>
          <a:p>
            <a:pPr algn="just"/>
            <a:r>
              <a:rPr lang="en-US" sz="1600" b="1" dirty="0" smtClean="0">
                <a:solidFill>
                  <a:srgbClr val="FFFF00"/>
                </a:solidFill>
              </a:rPr>
              <a:t>“And where the body of the people, or any single man, is deprived of their right, or is under the exercise of a power without right, and have no appeal on earth, then they have a liberty to appeal to heaven…” </a:t>
            </a:r>
            <a:r>
              <a:rPr lang="en-US" sz="1600" b="1" dirty="0" smtClean="0">
                <a:solidFill>
                  <a:schemeClr val="bg1"/>
                </a:solidFill>
              </a:rPr>
              <a:t>The slogan “An Appeal to Heaven” is less dramatic than “Give me Liberty or give me Death,” but in its own way it is equally forceful and evocative.  It is a call to action couched in the words of a philosopher rather than a politician.</a:t>
            </a:r>
          </a:p>
          <a:p>
            <a:pPr algn="just"/>
            <a:endParaRPr lang="en-US" sz="1600" b="1" dirty="0" smtClean="0">
              <a:solidFill>
                <a:schemeClr val="bg1"/>
              </a:solidFill>
            </a:endParaRPr>
          </a:p>
          <a:p>
            <a:pPr algn="just"/>
            <a:r>
              <a:rPr lang="en-US" sz="1600" b="1" dirty="0" smtClean="0">
                <a:solidFill>
                  <a:schemeClr val="bg1"/>
                </a:solidFill>
              </a:rPr>
              <a:t>The “</a:t>
            </a:r>
            <a:r>
              <a:rPr lang="en-US" sz="1600" b="1" i="1" dirty="0" smtClean="0">
                <a:solidFill>
                  <a:schemeClr val="bg1"/>
                </a:solidFill>
              </a:rPr>
              <a:t>appeal to heaven</a:t>
            </a:r>
            <a:r>
              <a:rPr lang="en-US" sz="1600" b="1" dirty="0" smtClean="0">
                <a:solidFill>
                  <a:schemeClr val="bg1"/>
                </a:solidFill>
              </a:rPr>
              <a:t>” motto was fashioned into a famous patriot flag, sometimes known as the “Pine Tree Flag.” The flag flew over a squadron of six cruisers under George Washington.</a:t>
            </a:r>
          </a:p>
        </p:txBody>
      </p:sp>
      <p:sp>
        <p:nvSpPr>
          <p:cNvPr id="4" name="TextBox 3"/>
          <p:cNvSpPr txBox="1"/>
          <p:nvPr/>
        </p:nvSpPr>
        <p:spPr>
          <a:xfrm>
            <a:off x="2057400" y="533400"/>
            <a:ext cx="1295400" cy="369332"/>
          </a:xfrm>
          <a:prstGeom prst="rect">
            <a:avLst/>
          </a:prstGeom>
          <a:noFill/>
        </p:spPr>
        <p:txBody>
          <a:bodyPr wrap="square" rtlCol="0">
            <a:spAutoFit/>
          </a:bodyPr>
          <a:lstStyle/>
          <a:p>
            <a:r>
              <a:rPr lang="en-US" b="1" dirty="0" smtClean="0">
                <a:solidFill>
                  <a:schemeClr val="bg1"/>
                </a:solidFill>
              </a:rPr>
              <a:t>John Locke</a:t>
            </a:r>
            <a:endParaRPr lang="en-US" dirty="0" smtClean="0">
              <a:solidFill>
                <a:schemeClr val="bg1"/>
              </a:solidFill>
            </a:endParaRPr>
          </a:p>
        </p:txBody>
      </p:sp>
      <p:pic>
        <p:nvPicPr>
          <p:cNvPr id="5" name="Picture 4" descr="https://upload.wikimedia.org/wikipedia/commons/thumb/e/e4/John_Locke%27s_Kit-cat_portrait_by_Godfrey_Kneller%2C_National_Portrait_Gallery%2C_London.JPG/800px-John_Locke%27s_Kit-cat_portrait_by_Godfrey_Kneller%2C_National_Portrait_Gallery%2C_London.JPG"/>
          <p:cNvPicPr>
            <a:picLocks noChangeAspect="1" noChangeArrowheads="1"/>
          </p:cNvPicPr>
          <p:nvPr/>
        </p:nvPicPr>
        <p:blipFill>
          <a:blip r:embed="rId2" cstate="print"/>
          <a:srcRect/>
          <a:stretch>
            <a:fillRect/>
          </a:stretch>
        </p:blipFill>
        <p:spPr bwMode="auto">
          <a:xfrm>
            <a:off x="533400" y="381000"/>
            <a:ext cx="1371600" cy="1295400"/>
          </a:xfrm>
          <a:prstGeom prst="rect">
            <a:avLst/>
          </a:prstGeom>
          <a:noFill/>
          <a:ln>
            <a:solidFill>
              <a:schemeClr val="tx1"/>
            </a:solidFill>
          </a:ln>
        </p:spPr>
      </p:pic>
      <p:pic>
        <p:nvPicPr>
          <p:cNvPr id="6" name="Picture 7"/>
          <p:cNvPicPr>
            <a:picLocks noChangeAspect="1" noChangeArrowheads="1"/>
          </p:cNvPicPr>
          <p:nvPr/>
        </p:nvPicPr>
        <p:blipFill>
          <a:blip r:embed="rId3" cstate="print"/>
          <a:srcRect/>
          <a:stretch>
            <a:fillRect/>
          </a:stretch>
        </p:blipFill>
        <p:spPr bwMode="auto">
          <a:xfrm>
            <a:off x="6248400" y="381000"/>
            <a:ext cx="2528749" cy="1555575"/>
          </a:xfrm>
          <a:prstGeom prst="rect">
            <a:avLst/>
          </a:prstGeom>
          <a:noFill/>
          <a:ln w="9525">
            <a:noFill/>
            <a:miter lim="800000"/>
            <a:headEnd/>
            <a:tailEnd/>
          </a:ln>
          <a:effectLst/>
        </p:spPr>
      </p:pic>
      <p:pic>
        <p:nvPicPr>
          <p:cNvPr id="7" name="Picture 1" descr="C:\Users\Owner\Pictures\Pictures\The General in Prayer.jpg"/>
          <p:cNvPicPr>
            <a:picLocks noChangeAspect="1" noChangeArrowheads="1"/>
          </p:cNvPicPr>
          <p:nvPr/>
        </p:nvPicPr>
        <p:blipFill>
          <a:blip r:embed="rId4"/>
          <a:srcRect/>
          <a:stretch>
            <a:fillRect/>
          </a:stretch>
        </p:blipFill>
        <p:spPr bwMode="auto">
          <a:xfrm>
            <a:off x="6248400" y="2149387"/>
            <a:ext cx="2514600" cy="1524000"/>
          </a:xfrm>
          <a:prstGeom prst="rect">
            <a:avLst/>
          </a:prstGeom>
          <a:noFill/>
        </p:spPr>
      </p:pic>
      <p:pic>
        <p:nvPicPr>
          <p:cNvPr id="2050" name="Picture 2" descr="Our Forefathers Truly Appealed to Heaven by [Rapacki, Lyle]"/>
          <p:cNvPicPr>
            <a:picLocks noChangeAspect="1" noChangeArrowheads="1"/>
          </p:cNvPicPr>
          <p:nvPr/>
        </p:nvPicPr>
        <p:blipFill>
          <a:blip r:embed="rId5"/>
          <a:srcRect/>
          <a:stretch>
            <a:fillRect/>
          </a:stretch>
        </p:blipFill>
        <p:spPr bwMode="auto">
          <a:xfrm>
            <a:off x="6248400" y="3886200"/>
            <a:ext cx="2514600" cy="1600200"/>
          </a:xfrm>
          <a:prstGeom prst="rect">
            <a:avLst/>
          </a:prstGeom>
          <a:noFill/>
        </p:spPr>
      </p:pic>
      <p:sp>
        <p:nvSpPr>
          <p:cNvPr id="11" name="TextBox 10"/>
          <p:cNvSpPr txBox="1"/>
          <p:nvPr/>
        </p:nvSpPr>
        <p:spPr>
          <a:xfrm>
            <a:off x="6743700" y="5562600"/>
            <a:ext cx="1524000" cy="338554"/>
          </a:xfrm>
          <a:prstGeom prst="rect">
            <a:avLst/>
          </a:prstGeom>
          <a:noFill/>
        </p:spPr>
        <p:txBody>
          <a:bodyPr wrap="square" rtlCol="0">
            <a:spAutoFit/>
          </a:bodyPr>
          <a:lstStyle/>
          <a:p>
            <a:r>
              <a:rPr lang="en-US" sz="1600" b="1" dirty="0" smtClean="0">
                <a:solidFill>
                  <a:schemeClr val="bg1"/>
                </a:solidFill>
              </a:rPr>
              <a:t>Dr. Lyle Rapacki</a:t>
            </a:r>
            <a:endParaRPr lang="en-US" sz="1600" b="1" dirty="0">
              <a:solidFill>
                <a:schemeClr val="bg1"/>
              </a:solidFill>
            </a:endParaRPr>
          </a:p>
        </p:txBody>
      </p:sp>
      <p:sp>
        <p:nvSpPr>
          <p:cNvPr id="12" name="TextBox 11"/>
          <p:cNvSpPr txBox="1"/>
          <p:nvPr/>
        </p:nvSpPr>
        <p:spPr>
          <a:xfrm>
            <a:off x="3733800" y="6172200"/>
            <a:ext cx="5181600" cy="307777"/>
          </a:xfrm>
          <a:prstGeom prst="rect">
            <a:avLst/>
          </a:prstGeom>
          <a:noFill/>
        </p:spPr>
        <p:txBody>
          <a:bodyPr wrap="square" rtlCol="0">
            <a:spAutoFit/>
          </a:bodyPr>
          <a:lstStyle/>
          <a:p>
            <a:pPr algn="ctr"/>
            <a:r>
              <a:rPr lang="en-US" sz="1400" dirty="0" smtClean="0">
                <a:solidFill>
                  <a:schemeClr val="bg1"/>
                </a:solidFill>
              </a:rPr>
              <a:t>https://www.amazon.com/Our-Forefathers-Truly-Appealed-Heaven</a:t>
            </a:r>
          </a:p>
        </p:txBody>
      </p:sp>
      <p:sp>
        <p:nvSpPr>
          <p:cNvPr id="13" name="Slide Number Placeholder 12"/>
          <p:cNvSpPr>
            <a:spLocks noGrp="1"/>
          </p:cNvSpPr>
          <p:nvPr>
            <p:ph type="sldNum" sz="quarter" idx="12"/>
          </p:nvPr>
        </p:nvSpPr>
        <p:spPr/>
        <p:txBody>
          <a:bodyPr/>
          <a:lstStyle/>
          <a:p>
            <a:fld id="{61E46629-ECDF-4C6F-8139-24F881EA838D}"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2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noChangeArrowheads="1"/>
          </p:cNvPicPr>
          <p:nvPr/>
        </p:nvPicPr>
        <p:blipFill>
          <a:blip r:embed="rId2"/>
          <a:srcRect/>
          <a:stretch>
            <a:fillRect/>
          </a:stretch>
        </p:blipFill>
        <p:spPr bwMode="auto">
          <a:xfrm>
            <a:off x="0" y="0"/>
            <a:ext cx="9144000" cy="4800600"/>
          </a:xfrm>
          <a:prstGeom prst="rect">
            <a:avLst/>
          </a:prstGeom>
          <a:noFill/>
          <a:ln w="9525">
            <a:noFill/>
            <a:miter lim="800000"/>
            <a:headEnd/>
            <a:tailEnd/>
          </a:ln>
          <a:effectLst/>
        </p:spPr>
      </p:pic>
      <p:sp>
        <p:nvSpPr>
          <p:cNvPr id="4" name="TextBox 3"/>
          <p:cNvSpPr txBox="1"/>
          <p:nvPr/>
        </p:nvSpPr>
        <p:spPr>
          <a:xfrm>
            <a:off x="0" y="4795897"/>
            <a:ext cx="9144000" cy="2062103"/>
          </a:xfrm>
          <a:prstGeom prst="rect">
            <a:avLst/>
          </a:prstGeom>
          <a:solidFill>
            <a:srgbClr val="FFFF00"/>
          </a:solidFill>
        </p:spPr>
        <p:txBody>
          <a:bodyPr wrap="square" rtlCol="0">
            <a:spAutoFit/>
          </a:bodyPr>
          <a:lstStyle/>
          <a:p>
            <a:pPr algn="just"/>
            <a:endParaRPr lang="en-US" sz="1600" b="1" dirty="0" smtClean="0"/>
          </a:p>
          <a:p>
            <a:pPr algn="just"/>
            <a:r>
              <a:rPr lang="en-US" sz="1600" b="1" dirty="0" smtClean="0"/>
              <a:t>The Burning of Washington was a British invasion of Washington, D.C., the capital of the United States, during the War of 1812. On </a:t>
            </a:r>
            <a:r>
              <a:rPr lang="en-US" sz="1600" b="1" u="sng" dirty="0" smtClean="0"/>
              <a:t>August 24, 1814</a:t>
            </a:r>
            <a:r>
              <a:rPr lang="en-US" sz="1600" b="1" dirty="0" smtClean="0"/>
              <a:t>, after defeating the Americans at the Battle of Bladensburg, a British force led by Major General Robert Ross burned down multiple buildings, including the White House (then called the </a:t>
            </a:r>
            <a:r>
              <a:rPr lang="en-US" sz="1600" b="1" i="1" dirty="0" smtClean="0"/>
              <a:t>Presidential Mansion</a:t>
            </a:r>
            <a:r>
              <a:rPr lang="en-US" sz="1600" b="1" dirty="0" smtClean="0"/>
              <a:t>), the Capitol building, as well as other facilities of the U.S. government.</a:t>
            </a:r>
            <a:r>
              <a:rPr lang="en-US" sz="1600" b="1" baseline="30000" dirty="0"/>
              <a:t> </a:t>
            </a:r>
            <a:r>
              <a:rPr lang="en-US" sz="1600" b="1" dirty="0" smtClean="0"/>
              <a:t>The Burning of Washington marks the only time since the American Revolutionary War that a foreign power has captured and occupied the United States capital.</a:t>
            </a:r>
          </a:p>
          <a:p>
            <a:pPr algn="just"/>
            <a:endParaRPr lang="en-US" sz="1600" b="1" dirty="0"/>
          </a:p>
        </p:txBody>
      </p:sp>
      <p:sp>
        <p:nvSpPr>
          <p:cNvPr id="5" name="Slide Number Placeholder 4"/>
          <p:cNvSpPr>
            <a:spLocks noGrp="1"/>
          </p:cNvSpPr>
          <p:nvPr>
            <p:ph type="sldNum" sz="quarter" idx="12"/>
          </p:nvPr>
        </p:nvSpPr>
        <p:spPr/>
        <p:txBody>
          <a:bodyPr/>
          <a:lstStyle/>
          <a:p>
            <a:fld id="{61E46629-ECDF-4C6F-8139-24F881EA838D}"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icture of the ekklesi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571500" y="457200"/>
            <a:ext cx="8001000" cy="615553"/>
          </a:xfrm>
          <a:prstGeom prst="rect">
            <a:avLst/>
          </a:prstGeom>
          <a:solidFill>
            <a:schemeClr val="tx2">
              <a:lumMod val="20000"/>
              <a:lumOff val="80000"/>
            </a:schemeClr>
          </a:solidFill>
          <a:ln>
            <a:solidFill>
              <a:schemeClr val="accent3">
                <a:lumMod val="50000"/>
              </a:schemeClr>
            </a:solidFill>
          </a:ln>
        </p:spPr>
        <p:txBody>
          <a:bodyPr wrap="square" rtlCol="0">
            <a:spAutoFit/>
          </a:bodyPr>
          <a:lstStyle/>
          <a:p>
            <a:pPr algn="ctr"/>
            <a:r>
              <a:rPr lang="en-US" sz="2000" b="1" dirty="0" smtClean="0">
                <a:solidFill>
                  <a:schemeClr val="accent3">
                    <a:lumMod val="50000"/>
                  </a:schemeClr>
                </a:solidFill>
                <a:latin typeface="FrankRuehl" pitchFamily="34" charset="-79"/>
                <a:cs typeface="FrankRuehl" pitchFamily="34" charset="-79"/>
              </a:rPr>
              <a:t>The Heaven of Heavens is for </a:t>
            </a:r>
            <a:r>
              <a:rPr lang="en-US" sz="2000" b="1" cap="small" dirty="0" smtClean="0">
                <a:solidFill>
                  <a:schemeClr val="accent3">
                    <a:lumMod val="50000"/>
                  </a:schemeClr>
                </a:solidFill>
                <a:latin typeface="FrankRuehl" pitchFamily="34" charset="-79"/>
                <a:cs typeface="FrankRuehl" pitchFamily="34" charset="-79"/>
              </a:rPr>
              <a:t>God</a:t>
            </a:r>
            <a:r>
              <a:rPr lang="en-US" sz="2000" b="1" dirty="0" smtClean="0">
                <a:solidFill>
                  <a:schemeClr val="accent3">
                    <a:lumMod val="50000"/>
                  </a:schemeClr>
                </a:solidFill>
                <a:latin typeface="FrankRuehl" pitchFamily="34" charset="-79"/>
                <a:cs typeface="FrankRuehl" pitchFamily="34" charset="-79"/>
              </a:rPr>
              <a:t>, but He put us in charge of the </a:t>
            </a:r>
            <a:r>
              <a:rPr lang="en-US" sz="2000" b="1" dirty="0" smtClean="0">
                <a:solidFill>
                  <a:schemeClr val="accent3">
                    <a:lumMod val="50000"/>
                  </a:schemeClr>
                </a:solidFill>
                <a:latin typeface="Times New Roman" pitchFamily="18" charset="0"/>
                <a:cs typeface="Times New Roman" pitchFamily="18" charset="0"/>
              </a:rPr>
              <a:t>Earth</a:t>
            </a:r>
            <a:r>
              <a:rPr lang="en-US" sz="2000" b="1" dirty="0" smtClean="0">
                <a:solidFill>
                  <a:schemeClr val="accent3">
                    <a:lumMod val="50000"/>
                  </a:schemeClr>
                </a:solidFill>
              </a:rPr>
              <a:t> </a:t>
            </a:r>
          </a:p>
          <a:p>
            <a:pPr algn="ctr"/>
            <a:r>
              <a:rPr lang="en-US" sz="1400" dirty="0" smtClean="0">
                <a:solidFill>
                  <a:schemeClr val="accent3">
                    <a:lumMod val="50000"/>
                  </a:schemeClr>
                </a:solidFill>
              </a:rPr>
              <a:t>Psalm 115: 16 (MSG)</a:t>
            </a:r>
            <a:endParaRPr lang="en-US" sz="1400" dirty="0">
              <a:solidFill>
                <a:schemeClr val="accent3">
                  <a:lumMod val="50000"/>
                </a:schemeClr>
              </a:solidFill>
            </a:endParaRPr>
          </a:p>
        </p:txBody>
      </p:sp>
      <p:sp>
        <p:nvSpPr>
          <p:cNvPr id="5" name="Rectangle 4"/>
          <p:cNvSpPr/>
          <p:nvPr/>
        </p:nvSpPr>
        <p:spPr>
          <a:xfrm>
            <a:off x="552450" y="5638800"/>
            <a:ext cx="8039100" cy="457200"/>
          </a:xfrm>
          <a:prstGeom prst="rect">
            <a:avLst/>
          </a:prstGeom>
          <a:solidFill>
            <a:srgbClr val="004C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85800" y="5715000"/>
            <a:ext cx="7848600" cy="369332"/>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latin typeface="Arial Black" pitchFamily="34" charset="0"/>
              </a:rPr>
              <a:t>RESTORATION OF KINGDOM VALUES</a:t>
            </a:r>
            <a:endParaRPr lang="en-US" sz="1600" b="1" dirty="0">
              <a:solidFill>
                <a:schemeClr val="bg1"/>
              </a:solidFill>
              <a:effectLst>
                <a:outerShdw blurRad="38100" dist="38100" dir="2700000" algn="tl">
                  <a:srgbClr val="000000">
                    <a:alpha val="43137"/>
                  </a:srgbClr>
                </a:outerShdw>
              </a:effectLst>
              <a:latin typeface="Arial Black" pitchFamily="34" charset="0"/>
            </a:endParaRPr>
          </a:p>
        </p:txBody>
      </p:sp>
      <p:sp>
        <p:nvSpPr>
          <p:cNvPr id="7" name="Slide Number Placeholder 6"/>
          <p:cNvSpPr>
            <a:spLocks noGrp="1"/>
          </p:cNvSpPr>
          <p:nvPr>
            <p:ph type="sldNum" sz="quarter" idx="12"/>
          </p:nvPr>
        </p:nvSpPr>
        <p:spPr/>
        <p:txBody>
          <a:bodyPr/>
          <a:lstStyle/>
          <a:p>
            <a:fld id="{61E46629-ECDF-4C6F-8139-24F881EA838D}"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2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04800" y="304800"/>
            <a:ext cx="8534400" cy="6186309"/>
          </a:xfrm>
          <a:prstGeom prst="rect">
            <a:avLst/>
          </a:prstGeom>
          <a:solidFill>
            <a:srgbClr val="FFFF00"/>
          </a:solidFill>
        </p:spPr>
        <p:txBody>
          <a:bodyPr wrap="square" rtlCol="0">
            <a:spAutoFit/>
          </a:bodyPr>
          <a:lstStyle/>
          <a:p>
            <a:pPr algn="just"/>
            <a:endParaRPr lang="en-US" b="1" dirty="0" smtClean="0"/>
          </a:p>
          <a:p>
            <a:pPr algn="just"/>
            <a:endParaRPr lang="en-US" b="1" dirty="0" smtClean="0"/>
          </a:p>
          <a:p>
            <a:pPr algn="just"/>
            <a:r>
              <a:rPr lang="en-US" b="1" dirty="0" smtClean="0"/>
              <a:t>FORMATION:</a:t>
            </a:r>
          </a:p>
          <a:p>
            <a:pPr algn="just"/>
            <a:endParaRPr lang="en-US" b="1" dirty="0" smtClean="0"/>
          </a:p>
          <a:p>
            <a:pPr algn="just"/>
            <a:r>
              <a:rPr lang="en-US" b="1" dirty="0" smtClean="0"/>
              <a:t>Matthew 16: 18 - </a:t>
            </a:r>
            <a:r>
              <a:rPr lang="en-US" b="1" baseline="30000" dirty="0" smtClean="0"/>
              <a:t>18 </a:t>
            </a:r>
            <a:r>
              <a:rPr lang="en-US" dirty="0" smtClean="0"/>
              <a:t>And I tell you, you are Peter [Greek, </a:t>
            </a:r>
            <a:r>
              <a:rPr lang="en-US" i="1" dirty="0" smtClean="0"/>
              <a:t>Petros </a:t>
            </a:r>
            <a:r>
              <a:rPr lang="en-US" dirty="0" smtClean="0"/>
              <a:t>— a large rock] and on this rock [Greek, </a:t>
            </a:r>
            <a:r>
              <a:rPr lang="en-US" i="1" dirty="0" smtClean="0"/>
              <a:t>petra </a:t>
            </a:r>
            <a:r>
              <a:rPr lang="en-US" dirty="0" smtClean="0"/>
              <a:t>— Jesus being the Son of God] I will build My </a:t>
            </a:r>
            <a:r>
              <a:rPr lang="en-US" b="1" dirty="0" smtClean="0"/>
              <a:t>*church </a:t>
            </a:r>
            <a:r>
              <a:rPr lang="en-US" dirty="0" smtClean="0"/>
              <a:t>(and the </a:t>
            </a:r>
            <a:r>
              <a:rPr lang="en-US" u="sng" dirty="0" smtClean="0"/>
              <a:t>powers</a:t>
            </a:r>
            <a:r>
              <a:rPr lang="en-US" dirty="0" smtClean="0"/>
              <a:t> of Hell ‘the </a:t>
            </a:r>
            <a:r>
              <a:rPr lang="en-US" u="sng" dirty="0" smtClean="0"/>
              <a:t>authorities</a:t>
            </a:r>
            <a:r>
              <a:rPr lang="en-US" dirty="0" smtClean="0"/>
              <a:t> of the infernal region’) shall not overpower it [or be strong enough to prevail against it].</a:t>
            </a:r>
          </a:p>
          <a:p>
            <a:pPr algn="just"/>
            <a:endParaRPr lang="en-US" b="1" dirty="0" smtClean="0"/>
          </a:p>
          <a:p>
            <a:pPr algn="just"/>
            <a:r>
              <a:rPr lang="en-US" b="1" dirty="0" smtClean="0"/>
              <a:t>STRUCTURE:</a:t>
            </a:r>
          </a:p>
          <a:p>
            <a:pPr algn="just"/>
            <a:endParaRPr lang="en-US" b="1" dirty="0" smtClean="0"/>
          </a:p>
          <a:p>
            <a:pPr algn="just"/>
            <a:r>
              <a:rPr lang="en-US" b="1" dirty="0" smtClean="0"/>
              <a:t>Ephesians 4:11-12 </a:t>
            </a:r>
            <a:r>
              <a:rPr lang="en-US" dirty="0" smtClean="0"/>
              <a:t>- </a:t>
            </a:r>
            <a:r>
              <a:rPr lang="en-US" b="1" baseline="30000" dirty="0" smtClean="0"/>
              <a:t>11 </a:t>
            </a:r>
            <a:r>
              <a:rPr lang="en-US" dirty="0" smtClean="0"/>
              <a:t>And [His gifts to the </a:t>
            </a:r>
            <a:r>
              <a:rPr lang="en-US" b="1" dirty="0" smtClean="0"/>
              <a:t>*</a:t>
            </a:r>
            <a:r>
              <a:rPr lang="en-US" dirty="0" smtClean="0"/>
              <a:t>church were varied and] He Himself appointed some as </a:t>
            </a:r>
            <a:r>
              <a:rPr lang="en-US" i="1" u="sng" dirty="0" smtClean="0"/>
              <a:t>apostles</a:t>
            </a:r>
            <a:r>
              <a:rPr lang="en-US" dirty="0" smtClean="0"/>
              <a:t> [special messengers, representatives], some as </a:t>
            </a:r>
            <a:r>
              <a:rPr lang="en-US" i="1" u="sng" dirty="0" smtClean="0"/>
              <a:t>prophets</a:t>
            </a:r>
            <a:r>
              <a:rPr lang="en-US" dirty="0" smtClean="0"/>
              <a:t> [who speak a new message from God to the people], some as </a:t>
            </a:r>
            <a:r>
              <a:rPr lang="en-US" i="1" u="sng" dirty="0" smtClean="0"/>
              <a:t>evangelists</a:t>
            </a:r>
            <a:r>
              <a:rPr lang="en-US" dirty="0" smtClean="0"/>
              <a:t> [who spread the good news], and some as </a:t>
            </a:r>
            <a:r>
              <a:rPr lang="en-US" i="1" u="sng" dirty="0" smtClean="0"/>
              <a:t>pastors</a:t>
            </a:r>
            <a:r>
              <a:rPr lang="en-US" dirty="0" smtClean="0"/>
              <a:t> and </a:t>
            </a:r>
            <a:r>
              <a:rPr lang="en-US" i="1" u="sng" dirty="0" smtClean="0"/>
              <a:t>teachers</a:t>
            </a:r>
            <a:r>
              <a:rPr lang="en-US" dirty="0" smtClean="0"/>
              <a:t> [to shepherd and guide and instruct], </a:t>
            </a:r>
            <a:r>
              <a:rPr lang="en-US" b="1" baseline="30000" dirty="0" smtClean="0"/>
              <a:t>12 </a:t>
            </a:r>
            <a:r>
              <a:rPr lang="en-US" dirty="0" smtClean="0"/>
              <a:t>[and He did this] to fully equip </a:t>
            </a:r>
            <a:r>
              <a:rPr lang="en-US" i="1" dirty="0" smtClean="0"/>
              <a:t>and</a:t>
            </a:r>
            <a:r>
              <a:rPr lang="en-US" dirty="0" smtClean="0"/>
              <a:t> perfect the saints (God’s people) for works of service, to build up the body of Christ [the </a:t>
            </a:r>
            <a:r>
              <a:rPr lang="en-US" b="1" dirty="0" smtClean="0"/>
              <a:t>*church</a:t>
            </a:r>
            <a:r>
              <a:rPr lang="en-US" dirty="0" smtClean="0"/>
              <a:t>].</a:t>
            </a:r>
          </a:p>
          <a:p>
            <a:pPr algn="just"/>
            <a:endParaRPr lang="en-US" b="1" dirty="0" smtClean="0"/>
          </a:p>
          <a:p>
            <a:pPr algn="just"/>
            <a:r>
              <a:rPr lang="en-US" b="1" dirty="0" smtClean="0"/>
              <a:t>*Ecclesia</a:t>
            </a:r>
            <a:r>
              <a:rPr lang="en-US" dirty="0" smtClean="0"/>
              <a:t> (</a:t>
            </a:r>
            <a:r>
              <a:rPr lang="en-US" b="1" dirty="0" smtClean="0"/>
              <a:t>Ekklesia</a:t>
            </a:r>
            <a:r>
              <a:rPr lang="en-US" dirty="0" smtClean="0"/>
              <a:t>): ἐκκλησία ekklēsía, ek-klay-see'-ah; from a compound of </a:t>
            </a:r>
            <a:r>
              <a:rPr lang="en-US" dirty="0" smtClean="0">
                <a:hlinkClick r:id="rId2" tooltip="Strong's G1537"/>
              </a:rPr>
              <a:t>G1537</a:t>
            </a:r>
            <a:r>
              <a:rPr lang="en-US" dirty="0" smtClean="0"/>
              <a:t> and a derivative of </a:t>
            </a:r>
            <a:r>
              <a:rPr lang="en-US" dirty="0" smtClean="0">
                <a:hlinkClick r:id="rId3" tooltip="Strong's G2564"/>
              </a:rPr>
              <a:t>G2564</a:t>
            </a:r>
            <a:r>
              <a:rPr lang="en-US" dirty="0" smtClean="0"/>
              <a:t>; a calling out. In Christian theology: Latin ecclesia, from Greek Ekklesia had an original meaning of "assembly, congregation, </a:t>
            </a:r>
            <a:r>
              <a:rPr lang="en-US" u="sng" dirty="0" smtClean="0"/>
              <a:t>council</a:t>
            </a:r>
            <a:r>
              <a:rPr lang="en-US" dirty="0" smtClean="0"/>
              <a:t>", literally "convocation".</a:t>
            </a:r>
          </a:p>
        </p:txBody>
      </p:sp>
      <p:sp>
        <p:nvSpPr>
          <p:cNvPr id="4" name="Slide Number Placeholder 3"/>
          <p:cNvSpPr>
            <a:spLocks noGrp="1"/>
          </p:cNvSpPr>
          <p:nvPr>
            <p:ph type="sldNum" sz="quarter" idx="12"/>
          </p:nvPr>
        </p:nvSpPr>
        <p:spPr/>
        <p:txBody>
          <a:bodyPr/>
          <a:lstStyle/>
          <a:p>
            <a:fld id="{61E46629-ECDF-4C6F-8139-24F881EA838D}"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381000" y="381000"/>
            <a:ext cx="3505200" cy="2684834"/>
          </a:xfrm>
          <a:prstGeom prst="rect">
            <a:avLst/>
          </a:prstGeom>
          <a:noFill/>
          <a:ln w="9525">
            <a:noFill/>
            <a:miter lim="800000"/>
            <a:headEnd/>
            <a:tailEnd/>
          </a:ln>
          <a:effectLst/>
        </p:spPr>
      </p:pic>
      <p:pic>
        <p:nvPicPr>
          <p:cNvPr id="3" name="Picture 6" descr="http://lostinbabel.files.wordpress.com/2012/08/roman-senate.jpg"/>
          <p:cNvPicPr>
            <a:picLocks noChangeAspect="1" noChangeArrowheads="1"/>
          </p:cNvPicPr>
          <p:nvPr/>
        </p:nvPicPr>
        <p:blipFill>
          <a:blip r:embed="rId3"/>
          <a:srcRect/>
          <a:stretch>
            <a:fillRect/>
          </a:stretch>
        </p:blipFill>
        <p:spPr bwMode="auto">
          <a:xfrm>
            <a:off x="4419600" y="381000"/>
            <a:ext cx="4191000" cy="1783292"/>
          </a:xfrm>
          <a:prstGeom prst="rect">
            <a:avLst/>
          </a:prstGeom>
          <a:noFill/>
        </p:spPr>
      </p:pic>
      <p:sp>
        <p:nvSpPr>
          <p:cNvPr id="4" name="TextBox 3"/>
          <p:cNvSpPr txBox="1"/>
          <p:nvPr/>
        </p:nvSpPr>
        <p:spPr>
          <a:xfrm>
            <a:off x="4343400" y="2133600"/>
            <a:ext cx="4343400" cy="1169551"/>
          </a:xfrm>
          <a:prstGeom prst="rect">
            <a:avLst/>
          </a:prstGeom>
          <a:noFill/>
        </p:spPr>
        <p:txBody>
          <a:bodyPr wrap="square" rtlCol="0">
            <a:spAutoFit/>
          </a:bodyPr>
          <a:lstStyle/>
          <a:p>
            <a:pPr algn="just"/>
            <a:endParaRPr lang="en-US" sz="1400" dirty="0" smtClean="0"/>
          </a:p>
          <a:p>
            <a:pPr algn="just"/>
            <a:r>
              <a:rPr lang="en-US" sz="1400" dirty="0" smtClean="0"/>
              <a:t>The </a:t>
            </a:r>
            <a:r>
              <a:rPr lang="en-US" sz="1400" b="1" dirty="0" smtClean="0"/>
              <a:t>ecclesia</a:t>
            </a:r>
            <a:r>
              <a:rPr lang="en-US" sz="1400" dirty="0" smtClean="0"/>
              <a:t> or </a:t>
            </a:r>
            <a:r>
              <a:rPr lang="en-US" sz="1400" b="1" dirty="0" smtClean="0"/>
              <a:t>ekklesia</a:t>
            </a:r>
            <a:r>
              <a:rPr lang="en-US" sz="1400" dirty="0" smtClean="0"/>
              <a:t> (</a:t>
            </a:r>
            <a:r>
              <a:rPr lang="en-US" sz="1400" dirty="0" smtClean="0">
                <a:hlinkClick r:id="rId4" tooltip="Greek language"/>
              </a:rPr>
              <a:t>Greek</a:t>
            </a:r>
            <a:r>
              <a:rPr lang="en-US" sz="1400" dirty="0" smtClean="0"/>
              <a:t>: ἐκκλησία) was the principal assembly of the democracy of ancient </a:t>
            </a:r>
            <a:r>
              <a:rPr lang="en-US" sz="1400" dirty="0" smtClean="0">
                <a:hlinkClick r:id="rId5" tooltip="Athens (polis)"/>
              </a:rPr>
              <a:t>Athens</a:t>
            </a:r>
            <a:r>
              <a:rPr lang="en-US" sz="1400" dirty="0" smtClean="0"/>
              <a:t>. It had the final say on legislation and the right to call magistrates to account after their year of office.</a:t>
            </a:r>
            <a:endParaRPr lang="en-US" sz="1400" dirty="0"/>
          </a:p>
        </p:txBody>
      </p:sp>
      <p:sp>
        <p:nvSpPr>
          <p:cNvPr id="5" name="TextBox 4"/>
          <p:cNvSpPr txBox="1"/>
          <p:nvPr/>
        </p:nvSpPr>
        <p:spPr>
          <a:xfrm>
            <a:off x="381000" y="3200400"/>
            <a:ext cx="8305800" cy="3323987"/>
          </a:xfrm>
          <a:prstGeom prst="rect">
            <a:avLst/>
          </a:prstGeom>
          <a:noFill/>
        </p:spPr>
        <p:txBody>
          <a:bodyPr wrap="square" rtlCol="0">
            <a:spAutoFit/>
          </a:bodyPr>
          <a:lstStyle/>
          <a:p>
            <a:pPr algn="just"/>
            <a:r>
              <a:rPr lang="en-US" sz="1400" dirty="0" smtClean="0"/>
              <a:t>The Church, the ekklesia </a:t>
            </a:r>
          </a:p>
          <a:p>
            <a:pPr algn="just"/>
            <a:endParaRPr lang="en-US" sz="1400" dirty="0" smtClean="0"/>
          </a:p>
          <a:p>
            <a:pPr algn="just"/>
            <a:r>
              <a:rPr lang="en-US" sz="1400" dirty="0" smtClean="0"/>
              <a:t>The </a:t>
            </a:r>
            <a:r>
              <a:rPr lang="en-US" sz="1400" i="1" dirty="0" smtClean="0"/>
              <a:t>ekklesia</a:t>
            </a:r>
            <a:r>
              <a:rPr lang="en-US" sz="1400" dirty="0" smtClean="0"/>
              <a:t> or Church was founded and established by Jesus Christ, Yahshua, almost 2000 years ago. It was a government established by the anointed King and appointed to His "little flock" to look after His Kingdom. </a:t>
            </a:r>
          </a:p>
          <a:p>
            <a:pPr algn="just"/>
            <a:endParaRPr lang="en-US" sz="1400" dirty="0"/>
          </a:p>
          <a:p>
            <a:pPr algn="just"/>
            <a:r>
              <a:rPr lang="en-US" sz="1400" dirty="0" smtClean="0"/>
              <a:t>The word 'church' in the </a:t>
            </a:r>
            <a:r>
              <a:rPr lang="en-US" sz="1400" i="1" dirty="0" smtClean="0"/>
              <a:t>New Testament</a:t>
            </a:r>
            <a:r>
              <a:rPr lang="en-US" sz="1400" dirty="0" smtClean="0"/>
              <a:t> is translated from the Greek word 'ekklesia' which comes from two words 'ek' meaning 'out' and 'kaleo' meaning to 'call.' An </a:t>
            </a:r>
            <a:r>
              <a:rPr lang="en-US" sz="1400" i="1" dirty="0" smtClean="0"/>
              <a:t>ekklesia</a:t>
            </a:r>
            <a:r>
              <a:rPr lang="en-US" sz="1400" dirty="0" smtClean="0"/>
              <a:t> or 'calling out' was not just an assembly. The word ekklesia </a:t>
            </a:r>
            <a:r>
              <a:rPr lang="en-US" sz="1400" b="1" u="sng" dirty="0" smtClean="0">
                <a:effectLst>
                  <a:outerShdw blurRad="38100" dist="38100" dir="2700000" algn="tl">
                    <a:srgbClr val="000000">
                      <a:alpha val="43137"/>
                    </a:srgbClr>
                  </a:outerShdw>
                </a:effectLst>
              </a:rPr>
              <a:t>was a political term, not a religious term</a:t>
            </a:r>
            <a:r>
              <a:rPr lang="en-US" sz="1400" dirty="0" smtClean="0"/>
              <a:t>. Jesus was the King and the Bible used the term </a:t>
            </a:r>
            <a:r>
              <a:rPr lang="en-US" sz="1400" i="1" dirty="0" smtClean="0"/>
              <a:t>ekklesia</a:t>
            </a:r>
            <a:r>
              <a:rPr lang="en-US" sz="1400" dirty="0" smtClean="0"/>
              <a:t> for a good reason. In classical Greek "ekklesia" meant "an assembly of citizens summoned by the crier, the legislative assembly.“</a:t>
            </a:r>
            <a:endParaRPr lang="en-US" sz="1400" baseline="30000" dirty="0"/>
          </a:p>
          <a:p>
            <a:pPr algn="just"/>
            <a:endParaRPr lang="en-US" sz="1400" dirty="0" smtClean="0"/>
          </a:p>
          <a:p>
            <a:pPr algn="just"/>
            <a:r>
              <a:rPr lang="en-US" sz="1400" dirty="0" smtClean="0"/>
              <a:t>In Israel the government assembly, like that of the early Roman Senate, had no power to make law. By the time of Christ both the Senate of Rome and the Sanhedrin of Judea had become bodies of legislative rulers exercising authority over the people. They had become a corporate body of "lawmakers" ruling the people through vast bureaucratic systems under a central ruling office of executive power. </a:t>
            </a:r>
          </a:p>
        </p:txBody>
      </p:sp>
      <p:sp>
        <p:nvSpPr>
          <p:cNvPr id="6" name="Slide Number Placeholder 5"/>
          <p:cNvSpPr>
            <a:spLocks noGrp="1"/>
          </p:cNvSpPr>
          <p:nvPr>
            <p:ph type="sldNum" sz="quarter" idx="12"/>
          </p:nvPr>
        </p:nvSpPr>
        <p:spPr/>
        <p:txBody>
          <a:bodyPr/>
          <a:lstStyle/>
          <a:p>
            <a:fld id="{61E46629-ECDF-4C6F-8139-24F881EA838D}"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pic>
          <p:nvPicPr>
            <p:cNvPr id="3" name="Picture 2" descr="Image result for picture of principality angels"/>
            <p:cNvPicPr>
              <a:picLocks noChangeAspect="1" noChangeArrowheads="1"/>
            </p:cNvPicPr>
            <p:nvPr/>
          </p:nvPicPr>
          <p:blipFill>
            <a:blip r:embed="rId2" cstate="print"/>
            <a:srcRect/>
            <a:stretch>
              <a:fillRect/>
            </a:stretch>
          </p:blipFill>
          <p:spPr bwMode="auto">
            <a:xfrm>
              <a:off x="0" y="0"/>
              <a:ext cx="9144000" cy="5105400"/>
            </a:xfrm>
            <a:prstGeom prst="rect">
              <a:avLst/>
            </a:prstGeom>
            <a:noFill/>
            <a:ln>
              <a:solidFill>
                <a:schemeClr val="tx1"/>
              </a:solidFill>
            </a:ln>
          </p:spPr>
        </p:pic>
        <p:sp>
          <p:nvSpPr>
            <p:cNvPr id="4" name="TextBox 3"/>
            <p:cNvSpPr txBox="1"/>
            <p:nvPr/>
          </p:nvSpPr>
          <p:spPr>
            <a:xfrm>
              <a:off x="0" y="5042118"/>
              <a:ext cx="9144000" cy="1815882"/>
            </a:xfrm>
            <a:prstGeom prst="rect">
              <a:avLst/>
            </a:prstGeom>
            <a:solidFill>
              <a:srgbClr val="FFFF00"/>
            </a:solidFill>
            <a:ln>
              <a:solidFill>
                <a:schemeClr val="tx1"/>
              </a:solidFill>
            </a:ln>
          </p:spPr>
          <p:txBody>
            <a:bodyPr wrap="square" rtlCol="0">
              <a:spAutoFit/>
            </a:bodyPr>
            <a:lstStyle/>
            <a:p>
              <a:pPr algn="just"/>
              <a:r>
                <a:rPr lang="en-US" sz="1600" dirty="0" smtClean="0"/>
                <a:t>Ephesians 6:12 (KJV)</a:t>
              </a:r>
            </a:p>
            <a:p>
              <a:pPr algn="just"/>
              <a:endParaRPr lang="en-US" sz="1600" dirty="0" smtClean="0"/>
            </a:p>
            <a:p>
              <a:pPr algn="just"/>
              <a:r>
                <a:rPr lang="en-US" sz="1600" dirty="0" smtClean="0"/>
                <a:t>For </a:t>
              </a:r>
              <a:r>
                <a:rPr lang="en-US" sz="1600" baseline="30000" dirty="0" smtClean="0">
                  <a:hlinkClick r:id="rId3"/>
                </a:rPr>
                <a:t>G3754</a:t>
              </a:r>
              <a:r>
                <a:rPr lang="en-US" sz="1600" dirty="0" smtClean="0"/>
                <a:t> we </a:t>
              </a:r>
              <a:r>
                <a:rPr lang="en-US" sz="1600" baseline="30000" dirty="0" smtClean="0">
                  <a:hlinkClick r:id="rId4"/>
                </a:rPr>
                <a:t>G2254</a:t>
              </a:r>
              <a:r>
                <a:rPr lang="en-US" sz="1600" dirty="0" smtClean="0"/>
                <a:t> wrestle </a:t>
              </a:r>
              <a:r>
                <a:rPr lang="en-US" sz="1600" baseline="30000" dirty="0" smtClean="0">
                  <a:hlinkClick r:id="rId5"/>
                </a:rPr>
                <a:t>G3823</a:t>
              </a:r>
              <a:r>
                <a:rPr lang="en-US" sz="1600" dirty="0" smtClean="0"/>
                <a:t> not </a:t>
              </a:r>
              <a:r>
                <a:rPr lang="en-US" sz="1600" baseline="30000" dirty="0" smtClean="0">
                  <a:hlinkClick r:id="rId6"/>
                </a:rPr>
                <a:t>G3756</a:t>
              </a:r>
              <a:r>
                <a:rPr lang="en-US" sz="1600" dirty="0" smtClean="0"/>
                <a:t>against </a:t>
              </a:r>
              <a:r>
                <a:rPr lang="en-US" sz="1600" baseline="30000" dirty="0" smtClean="0">
                  <a:hlinkClick r:id="rId7"/>
                </a:rPr>
                <a:t>G2076</a:t>
              </a:r>
              <a:r>
                <a:rPr lang="en-US" sz="1600" dirty="0" smtClean="0"/>
                <a:t> </a:t>
              </a:r>
              <a:r>
                <a:rPr lang="en-US" sz="1600" baseline="30000" dirty="0" smtClean="0">
                  <a:hlinkClick r:id="rId8"/>
                </a:rPr>
                <a:t>G4314</a:t>
              </a:r>
              <a:r>
                <a:rPr lang="en-US" sz="1600" dirty="0" smtClean="0"/>
                <a:t> flesh </a:t>
              </a:r>
              <a:r>
                <a:rPr lang="en-US" sz="1600" baseline="30000" dirty="0" smtClean="0">
                  <a:hlinkClick r:id="rId9"/>
                </a:rPr>
                <a:t>G4561</a:t>
              </a:r>
              <a:r>
                <a:rPr lang="en-US" sz="1600" dirty="0" smtClean="0"/>
                <a:t> and </a:t>
              </a:r>
              <a:r>
                <a:rPr lang="en-US" sz="1600" baseline="30000" dirty="0" smtClean="0">
                  <a:hlinkClick r:id="rId10"/>
                </a:rPr>
                <a:t>G2532</a:t>
              </a:r>
              <a:r>
                <a:rPr lang="en-US" sz="1600" dirty="0" smtClean="0"/>
                <a:t> blood, </a:t>
              </a:r>
              <a:r>
                <a:rPr lang="en-US" sz="1600" baseline="30000" dirty="0" smtClean="0">
                  <a:hlinkClick r:id="rId11"/>
                </a:rPr>
                <a:t>G129</a:t>
              </a:r>
              <a:r>
                <a:rPr lang="en-US" sz="1600" dirty="0" smtClean="0"/>
                <a:t>but </a:t>
              </a:r>
              <a:r>
                <a:rPr lang="en-US" sz="1600" baseline="30000" dirty="0" smtClean="0">
                  <a:hlinkClick r:id="rId12"/>
                </a:rPr>
                <a:t>G235</a:t>
              </a:r>
              <a:r>
                <a:rPr lang="en-US" sz="1600" dirty="0" smtClean="0"/>
                <a:t> against </a:t>
              </a:r>
              <a:r>
                <a:rPr lang="en-US" sz="1600" baseline="30000" dirty="0" smtClean="0">
                  <a:hlinkClick r:id="rId8"/>
                </a:rPr>
                <a:t>G4314</a:t>
              </a:r>
              <a:r>
                <a:rPr lang="en-US" sz="1600" dirty="0" smtClean="0"/>
                <a:t> </a:t>
              </a:r>
              <a:r>
                <a:rPr lang="en-US" sz="1600" b="1" dirty="0" smtClean="0">
                  <a:solidFill>
                    <a:srgbClr val="FF0000"/>
                  </a:solidFill>
                </a:rPr>
                <a:t>principalities</a:t>
              </a:r>
              <a:r>
                <a:rPr lang="en-US" sz="1600" dirty="0" smtClean="0"/>
                <a:t>, </a:t>
              </a:r>
              <a:r>
                <a:rPr lang="en-US" sz="1600" baseline="30000" dirty="0" smtClean="0">
                  <a:hlinkClick r:id="rId13"/>
                </a:rPr>
                <a:t>G746</a:t>
              </a:r>
              <a:r>
                <a:rPr lang="en-US" sz="1600" dirty="0" smtClean="0"/>
                <a:t> against </a:t>
              </a:r>
              <a:r>
                <a:rPr lang="en-US" sz="1600" baseline="30000" dirty="0" smtClean="0">
                  <a:hlinkClick r:id="rId8"/>
                </a:rPr>
                <a:t>G4314</a:t>
              </a:r>
              <a:r>
                <a:rPr lang="en-US" sz="1600" baseline="30000" dirty="0" smtClean="0"/>
                <a:t> </a:t>
              </a:r>
              <a:r>
                <a:rPr lang="en-US" sz="1600" b="1" dirty="0" smtClean="0">
                  <a:solidFill>
                    <a:srgbClr val="FF0000"/>
                  </a:solidFill>
                </a:rPr>
                <a:t>powers</a:t>
              </a:r>
              <a:r>
                <a:rPr lang="en-US" sz="1600" dirty="0" smtClean="0"/>
                <a:t>, </a:t>
              </a:r>
              <a:r>
                <a:rPr lang="en-US" sz="1600" baseline="30000" dirty="0" smtClean="0">
                  <a:hlinkClick r:id="rId14"/>
                </a:rPr>
                <a:t>G1849</a:t>
              </a:r>
              <a:r>
                <a:rPr lang="en-US" sz="1600" dirty="0" smtClean="0"/>
                <a:t> </a:t>
              </a:r>
              <a:r>
                <a:rPr lang="en-US" sz="1600" b="1" dirty="0" smtClean="0">
                  <a:solidFill>
                    <a:srgbClr val="FF0000"/>
                  </a:solidFill>
                </a:rPr>
                <a:t>authorities</a:t>
              </a:r>
              <a:r>
                <a:rPr lang="en-US" sz="1600" b="1" dirty="0" smtClean="0"/>
                <a:t>,</a:t>
              </a:r>
              <a:r>
                <a:rPr lang="en-US" sz="1600" dirty="0" smtClean="0"/>
                <a:t> </a:t>
              </a:r>
              <a:r>
                <a:rPr lang="en-US" sz="1600" baseline="30000" dirty="0" smtClean="0">
                  <a:hlinkClick r:id="rId15" action="ppaction://hlinkfile"/>
                </a:rPr>
                <a:t>G1849</a:t>
              </a:r>
              <a:r>
                <a:rPr lang="en-US" sz="1600" dirty="0" smtClean="0"/>
                <a:t> against </a:t>
              </a:r>
              <a:r>
                <a:rPr lang="en-US" sz="1600" baseline="30000" dirty="0" smtClean="0">
                  <a:hlinkClick r:id="rId8"/>
                </a:rPr>
                <a:t>G4314</a:t>
              </a:r>
              <a:r>
                <a:rPr lang="en-US" sz="1600" dirty="0" smtClean="0"/>
                <a:t> the </a:t>
              </a:r>
              <a:r>
                <a:rPr lang="en-US" sz="1600" b="1" dirty="0" smtClean="0">
                  <a:solidFill>
                    <a:srgbClr val="FF0000"/>
                  </a:solidFill>
                </a:rPr>
                <a:t>rulers</a:t>
              </a:r>
              <a:r>
                <a:rPr lang="en-US" sz="1600" dirty="0" smtClean="0"/>
                <a:t> </a:t>
              </a:r>
              <a:r>
                <a:rPr lang="en-US" sz="1600" baseline="30000" dirty="0" smtClean="0">
                  <a:hlinkClick r:id="rId16"/>
                </a:rPr>
                <a:t>G2888</a:t>
              </a:r>
              <a:r>
                <a:rPr lang="en-US" sz="1600" dirty="0" smtClean="0"/>
                <a:t> of the darkness </a:t>
              </a:r>
              <a:r>
                <a:rPr lang="en-US" sz="1600" baseline="30000" dirty="0" smtClean="0">
                  <a:hlinkClick r:id="rId17"/>
                </a:rPr>
                <a:t>G4655</a:t>
              </a:r>
              <a:r>
                <a:rPr lang="en-US" sz="1600" dirty="0" smtClean="0"/>
                <a:t> of this </a:t>
              </a:r>
              <a:r>
                <a:rPr lang="en-US" sz="1600" baseline="30000" dirty="0" smtClean="0">
                  <a:hlinkClick r:id="rId18"/>
                </a:rPr>
                <a:t>G5127</a:t>
              </a:r>
              <a:r>
                <a:rPr lang="en-US" sz="1600" dirty="0" smtClean="0"/>
                <a:t> world, </a:t>
              </a:r>
              <a:r>
                <a:rPr lang="en-US" sz="1600" baseline="30000" dirty="0" smtClean="0">
                  <a:hlinkClick r:id="rId19"/>
                </a:rPr>
                <a:t>G165</a:t>
              </a:r>
              <a:r>
                <a:rPr lang="en-US" sz="1600" dirty="0" smtClean="0"/>
                <a:t> against </a:t>
              </a:r>
              <a:r>
                <a:rPr lang="en-US" sz="1600" baseline="30000" dirty="0" smtClean="0">
                  <a:hlinkClick r:id="rId8"/>
                </a:rPr>
                <a:t>G4314</a:t>
              </a:r>
              <a:r>
                <a:rPr lang="en-US" sz="1600" b="1" dirty="0" smtClean="0">
                  <a:solidFill>
                    <a:srgbClr val="FF0000"/>
                  </a:solidFill>
                </a:rPr>
                <a:t>spiritual</a:t>
              </a:r>
              <a:r>
                <a:rPr lang="en-US" sz="1600" dirty="0" smtClean="0"/>
                <a:t> </a:t>
              </a:r>
              <a:r>
                <a:rPr lang="en-US" sz="1600" baseline="30000" dirty="0" smtClean="0">
                  <a:hlinkClick r:id="rId20"/>
                </a:rPr>
                <a:t>G4152</a:t>
              </a:r>
              <a:r>
                <a:rPr lang="en-US" sz="1600" baseline="30000" dirty="0" smtClean="0"/>
                <a:t> </a:t>
              </a:r>
              <a:r>
                <a:rPr lang="en-US" sz="1600" b="1" dirty="0" smtClean="0">
                  <a:solidFill>
                    <a:srgbClr val="FF0000"/>
                  </a:solidFill>
                </a:rPr>
                <a:t>wickedness</a:t>
              </a:r>
              <a:r>
                <a:rPr lang="en-US" sz="1600" dirty="0" smtClean="0">
                  <a:solidFill>
                    <a:srgbClr val="FF0000"/>
                  </a:solidFill>
                </a:rPr>
                <a:t> </a:t>
              </a:r>
              <a:r>
                <a:rPr lang="en-US" sz="1600" baseline="30000" dirty="0" smtClean="0">
                  <a:hlinkClick r:id="rId21"/>
                </a:rPr>
                <a:t>G4189</a:t>
              </a:r>
              <a:r>
                <a:rPr lang="en-US" sz="1600" dirty="0" smtClean="0"/>
                <a:t> in </a:t>
              </a:r>
              <a:r>
                <a:rPr lang="en-US" sz="1600" baseline="30000" dirty="0" smtClean="0">
                  <a:hlinkClick r:id="rId22"/>
                </a:rPr>
                <a:t>G1722</a:t>
              </a:r>
              <a:r>
                <a:rPr lang="en-US" sz="1600" baseline="30000" dirty="0" smtClean="0"/>
                <a:t> </a:t>
              </a:r>
              <a:r>
                <a:rPr lang="en-US" sz="1600" dirty="0" smtClean="0"/>
                <a:t>high </a:t>
              </a:r>
              <a:r>
                <a:rPr lang="en-US" sz="1600" baseline="30000" dirty="0" smtClean="0">
                  <a:hlinkClick r:id="rId23"/>
                </a:rPr>
                <a:t>G2032</a:t>
              </a:r>
              <a:r>
                <a:rPr lang="en-US" sz="1600" dirty="0" smtClean="0"/>
                <a:t> places.</a:t>
              </a:r>
            </a:p>
            <a:p>
              <a:pPr algn="just"/>
              <a:endParaRPr lang="en-US" sz="1600" baseline="30000" dirty="0" smtClean="0"/>
            </a:p>
            <a:p>
              <a:pPr algn="just"/>
              <a:endParaRPr lang="en-US" sz="1600" baseline="30000" dirty="0" smtClean="0"/>
            </a:p>
            <a:p>
              <a:pPr algn="just"/>
              <a:r>
                <a:rPr lang="en-US" sz="1600" baseline="30000" dirty="0" smtClean="0"/>
                <a:t>Ruler listed in reference to demonic angels</a:t>
              </a:r>
            </a:p>
          </p:txBody>
        </p:sp>
      </p:grpSp>
      <p:sp>
        <p:nvSpPr>
          <p:cNvPr id="5" name="Slide Number Placeholder 4"/>
          <p:cNvSpPr>
            <a:spLocks noGrp="1"/>
          </p:cNvSpPr>
          <p:nvPr>
            <p:ph type="sldNum" sz="quarter" idx="12"/>
          </p:nvPr>
        </p:nvSpPr>
        <p:spPr/>
        <p:txBody>
          <a:bodyPr/>
          <a:lstStyle/>
          <a:p>
            <a:fld id="{61E46629-ECDF-4C6F-8139-24F881EA838D}"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457200"/>
            <a:ext cx="8077200" cy="6103918"/>
            <a:chOff x="533400" y="457200"/>
            <a:chExt cx="8077200" cy="6103918"/>
          </a:xfrm>
        </p:grpSpPr>
        <p:sp>
          <p:nvSpPr>
            <p:cNvPr id="3" name="TextBox 2"/>
            <p:cNvSpPr txBox="1"/>
            <p:nvPr/>
          </p:nvSpPr>
          <p:spPr>
            <a:xfrm>
              <a:off x="533400" y="2590800"/>
              <a:ext cx="8077200" cy="3970318"/>
            </a:xfrm>
            <a:prstGeom prst="rect">
              <a:avLst/>
            </a:prstGeom>
            <a:noFill/>
          </p:spPr>
          <p:txBody>
            <a:bodyPr wrap="square" rtlCol="0">
              <a:spAutoFit/>
            </a:bodyPr>
            <a:lstStyle/>
            <a:p>
              <a:pPr algn="just"/>
              <a:r>
                <a:rPr lang="en-US" sz="1400" b="1" dirty="0" smtClean="0"/>
                <a:t>Principalities</a:t>
              </a:r>
              <a:r>
                <a:rPr lang="en-US" sz="1400" dirty="0" smtClean="0"/>
                <a:t> (G746): </a:t>
              </a:r>
              <a:r>
                <a:rPr lang="en-US" sz="1400" dirty="0" smtClean="0">
                  <a:hlinkClick r:id="rId2"/>
                </a:rPr>
                <a:t>beginning</a:t>
              </a:r>
              <a:r>
                <a:rPr lang="en-US" sz="1400" dirty="0" smtClean="0"/>
                <a:t> (40x), </a:t>
              </a:r>
              <a:r>
                <a:rPr lang="en-US" sz="1400" dirty="0" smtClean="0">
                  <a:hlinkClick r:id="rId3"/>
                </a:rPr>
                <a:t>principality</a:t>
              </a:r>
              <a:r>
                <a:rPr lang="en-US" sz="1400" dirty="0" smtClean="0"/>
                <a:t> (8x), </a:t>
              </a:r>
              <a:r>
                <a:rPr lang="en-US" sz="1400" dirty="0" smtClean="0">
                  <a:hlinkClick r:id="rId4"/>
                </a:rPr>
                <a:t>corner</a:t>
              </a:r>
              <a:r>
                <a:rPr lang="en-US" sz="1400" dirty="0" smtClean="0"/>
                <a:t> (2x), </a:t>
              </a:r>
              <a:r>
                <a:rPr lang="en-US" sz="1400" dirty="0" smtClean="0">
                  <a:hlinkClick r:id="rId5"/>
                </a:rPr>
                <a:t>first</a:t>
              </a:r>
              <a:r>
                <a:rPr lang="en-US" sz="1400" dirty="0" smtClean="0"/>
                <a:t> (2x), </a:t>
              </a:r>
              <a:r>
                <a:rPr lang="en-US" sz="1400" i="1" dirty="0" smtClean="0"/>
                <a:t>miscellaneous</a:t>
              </a:r>
              <a:r>
                <a:rPr lang="en-US" sz="1400" dirty="0" smtClean="0"/>
                <a:t> (6x). beginning, origin; the first place, principality, rule, magistracy of angels and demons. Chief (in various applications of order, time, place, or rank):—beginning, corner, (at the, the) first (estate), magistrate, power, principality, principle, rule.</a:t>
              </a:r>
            </a:p>
            <a:p>
              <a:pPr algn="just"/>
              <a:endParaRPr lang="en-US" sz="1400" dirty="0" smtClean="0"/>
            </a:p>
            <a:p>
              <a:pPr algn="just"/>
              <a:r>
                <a:rPr lang="en-US" sz="1400" b="1" dirty="0" smtClean="0"/>
                <a:t>Powers</a:t>
              </a:r>
              <a:r>
                <a:rPr lang="en-US" sz="1400" dirty="0" smtClean="0"/>
                <a:t> (G1849): </a:t>
              </a:r>
              <a:r>
                <a:rPr lang="en-US" sz="1400" u="sng" dirty="0" smtClean="0">
                  <a:hlinkClick r:id="rId6"/>
                </a:rPr>
                <a:t>power</a:t>
              </a:r>
              <a:r>
                <a:rPr lang="en-US" sz="1400" dirty="0" smtClean="0"/>
                <a:t> (69x), </a:t>
              </a:r>
              <a:r>
                <a:rPr lang="en-US" sz="1400" u="sng" dirty="0" smtClean="0">
                  <a:hlinkClick r:id="rId7"/>
                </a:rPr>
                <a:t>authority</a:t>
              </a:r>
              <a:r>
                <a:rPr lang="en-US" sz="1400" dirty="0" smtClean="0"/>
                <a:t> (29x); the sign of regal authority - a crown. The leading and more powerful among created beings superior to man, spiritual potentates; the power of rule or government (the power of him whose will and commands must be submitted to by others and obeyed).</a:t>
              </a:r>
            </a:p>
            <a:p>
              <a:pPr algn="just"/>
              <a:endParaRPr lang="en-US" sz="1400" dirty="0" smtClean="0"/>
            </a:p>
            <a:p>
              <a:pPr algn="just"/>
              <a:r>
                <a:rPr lang="en-US" sz="1400" b="1" dirty="0" smtClean="0"/>
                <a:t>Rulers</a:t>
              </a:r>
              <a:r>
                <a:rPr lang="en-US" sz="1400" dirty="0" smtClean="0"/>
                <a:t> (G2888) </a:t>
              </a:r>
              <a:r>
                <a:rPr lang="en-US" sz="1400" u="sng" dirty="0" smtClean="0"/>
                <a:t>used one time</a:t>
              </a:r>
              <a:r>
                <a:rPr lang="en-US" sz="1400" dirty="0" smtClean="0"/>
                <a:t> in NT, Lord of the world, prince of this age; the devil and his demons; of the </a:t>
              </a:r>
              <a:r>
                <a:rPr lang="en-US" sz="1400" b="1" dirty="0" smtClean="0"/>
                <a:t>darkness</a:t>
              </a:r>
              <a:r>
                <a:rPr lang="en-US" sz="1400" dirty="0" smtClean="0"/>
                <a:t> (G4655) of ignorance respecting Divine things and human duties, and the accompanying ungodliness and immorality, together with their consequent misery in hell; persons in whom darkness becomes visible and holds sway.</a:t>
              </a:r>
            </a:p>
            <a:p>
              <a:pPr algn="just"/>
              <a:endParaRPr lang="en-US" sz="1400" dirty="0" smtClean="0"/>
            </a:p>
            <a:p>
              <a:pPr algn="just"/>
              <a:r>
                <a:rPr lang="en-US" sz="1400" b="1" dirty="0" smtClean="0"/>
                <a:t>spiritual</a:t>
              </a:r>
              <a:r>
                <a:rPr lang="en-US" sz="1400" dirty="0" smtClean="0"/>
                <a:t> (G4152) belonging to a spirit, or a being higher than man but inferior to God; </a:t>
              </a:r>
              <a:r>
                <a:rPr lang="en-US" sz="1400" b="1" dirty="0" smtClean="0"/>
                <a:t>wickedness</a:t>
              </a:r>
              <a:r>
                <a:rPr lang="en-US" sz="1400" dirty="0" smtClean="0"/>
                <a:t> (4189) depravity, i.e. (specially), malice; plural (concretely) plots, sins:—iniquity, wickedness. Evil, purposes and desires in </a:t>
              </a:r>
              <a:r>
                <a:rPr lang="en-US" sz="1400" b="1" dirty="0" smtClean="0"/>
                <a:t>high</a:t>
              </a:r>
              <a:r>
                <a:rPr lang="en-US" sz="1400" dirty="0" smtClean="0"/>
                <a:t> (G1722) a primary preposition denoting (fixed) position (in place, time or state) </a:t>
              </a:r>
              <a:r>
                <a:rPr lang="en-US" sz="1400" b="1" dirty="0" smtClean="0"/>
                <a:t>places</a:t>
              </a:r>
              <a:r>
                <a:rPr lang="en-US" sz="1400" dirty="0" smtClean="0"/>
                <a:t> (G2032 used one time in NT, the lower heavens, of the stars (the 2</a:t>
              </a:r>
              <a:r>
                <a:rPr lang="en-US" sz="1400" baseline="30000" dirty="0" smtClean="0"/>
                <a:t>nd</a:t>
              </a:r>
              <a:r>
                <a:rPr lang="en-US" sz="1400" dirty="0" smtClean="0"/>
                <a:t> heaven)</a:t>
              </a:r>
            </a:p>
          </p:txBody>
        </p:sp>
        <p:pic>
          <p:nvPicPr>
            <p:cNvPr id="4" name="Picture 1"/>
            <p:cNvPicPr>
              <a:picLocks noChangeAspect="1" noChangeArrowheads="1"/>
            </p:cNvPicPr>
            <p:nvPr/>
          </p:nvPicPr>
          <p:blipFill>
            <a:blip r:embed="rId8"/>
            <a:srcRect/>
            <a:stretch>
              <a:fillRect/>
            </a:stretch>
          </p:blipFill>
          <p:spPr bwMode="auto">
            <a:xfrm>
              <a:off x="6019800" y="457200"/>
              <a:ext cx="2438400" cy="1905000"/>
            </a:xfrm>
            <a:prstGeom prst="rect">
              <a:avLst/>
            </a:prstGeom>
            <a:noFill/>
            <a:ln w="9525">
              <a:noFill/>
              <a:miter lim="800000"/>
              <a:headEnd/>
              <a:tailEnd/>
            </a:ln>
            <a:effectLst/>
          </p:spPr>
        </p:pic>
        <p:sp>
          <p:nvSpPr>
            <p:cNvPr id="5" name="TextBox 4"/>
            <p:cNvSpPr txBox="1"/>
            <p:nvPr/>
          </p:nvSpPr>
          <p:spPr>
            <a:xfrm>
              <a:off x="3657600" y="533400"/>
              <a:ext cx="1828800" cy="381000"/>
            </a:xfrm>
            <a:prstGeom prst="rect">
              <a:avLst/>
            </a:prstGeom>
            <a:noFill/>
          </p:spPr>
          <p:txBody>
            <a:bodyPr wrap="square" rtlCol="0">
              <a:spAutoFit/>
            </a:bodyPr>
            <a:lstStyle/>
            <a:p>
              <a:r>
                <a:rPr lang="en-US" b="1" dirty="0" smtClean="0">
                  <a:solidFill>
                    <a:srgbClr val="FF0000"/>
                  </a:solidFill>
                </a:rPr>
                <a:t>Second Heaven</a:t>
              </a:r>
              <a:endParaRPr lang="en-US" b="1" dirty="0">
                <a:solidFill>
                  <a:srgbClr val="FF0000"/>
                </a:solidFill>
              </a:endParaRPr>
            </a:p>
          </p:txBody>
        </p:sp>
        <p:pic>
          <p:nvPicPr>
            <p:cNvPr id="6" name="Picture 4" descr="Image result for pictures of greek wrestlers"/>
            <p:cNvPicPr>
              <a:picLocks noChangeAspect="1" noChangeArrowheads="1"/>
            </p:cNvPicPr>
            <p:nvPr/>
          </p:nvPicPr>
          <p:blipFill>
            <a:blip r:embed="rId9"/>
            <a:srcRect/>
            <a:stretch>
              <a:fillRect/>
            </a:stretch>
          </p:blipFill>
          <p:spPr bwMode="auto">
            <a:xfrm>
              <a:off x="609600" y="457200"/>
              <a:ext cx="2438400" cy="1946656"/>
            </a:xfrm>
            <a:prstGeom prst="rect">
              <a:avLst/>
            </a:prstGeom>
            <a:noFill/>
          </p:spPr>
        </p:pic>
      </p:grpSp>
      <p:sp>
        <p:nvSpPr>
          <p:cNvPr id="7" name="Slide Number Placeholder 6"/>
          <p:cNvSpPr>
            <a:spLocks noGrp="1"/>
          </p:cNvSpPr>
          <p:nvPr>
            <p:ph type="sldNum" sz="quarter" idx="12"/>
          </p:nvPr>
        </p:nvSpPr>
        <p:spPr/>
        <p:txBody>
          <a:bodyPr/>
          <a:lstStyle/>
          <a:p>
            <a:fld id="{61E46629-ECDF-4C6F-8139-24F881EA838D}"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2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28600" y="533400"/>
            <a:ext cx="8610600" cy="5909310"/>
          </a:xfrm>
          <a:prstGeom prst="rect">
            <a:avLst/>
          </a:prstGeom>
          <a:solidFill>
            <a:srgbClr val="FFFF00"/>
          </a:solidFill>
        </p:spPr>
        <p:txBody>
          <a:bodyPr wrap="square" rtlCol="0">
            <a:spAutoFit/>
          </a:bodyPr>
          <a:lstStyle/>
          <a:p>
            <a:pPr algn="ctr"/>
            <a:endParaRPr lang="en-US" b="1" dirty="0" smtClean="0"/>
          </a:p>
          <a:p>
            <a:pPr algn="ctr"/>
            <a:r>
              <a:rPr lang="en-US" b="1" dirty="0" smtClean="0"/>
              <a:t>THE LEGISLATIVE (RULING) BODY OF CHRIST – THE “EKKLESIA”</a:t>
            </a:r>
          </a:p>
          <a:p>
            <a:pPr algn="just"/>
            <a:endParaRPr lang="en-US" b="1" dirty="0" smtClean="0"/>
          </a:p>
          <a:p>
            <a:pPr algn="just"/>
            <a:r>
              <a:rPr lang="en-US" b="1" dirty="0" smtClean="0"/>
              <a:t>II Corinthians 5</a:t>
            </a:r>
            <a:r>
              <a:rPr lang="en-US" dirty="0" smtClean="0"/>
              <a:t>: </a:t>
            </a:r>
            <a:r>
              <a:rPr lang="en-US" b="1" baseline="30000" dirty="0" smtClean="0"/>
              <a:t>17 </a:t>
            </a:r>
            <a:r>
              <a:rPr lang="en-US" dirty="0" smtClean="0"/>
              <a:t>Therefore if any person is [in-grafted] in Christ (the Messiah) he is a </a:t>
            </a:r>
            <a:r>
              <a:rPr lang="en-US" u="sng" dirty="0" smtClean="0"/>
              <a:t>new creation</a:t>
            </a:r>
            <a:r>
              <a:rPr lang="en-US" dirty="0" smtClean="0"/>
              <a:t> (a new creature altogether); the old [previous moral and spiritual condition] has passed away. Behold, the fresh </a:t>
            </a:r>
            <a:r>
              <a:rPr lang="en-US" i="1" dirty="0" smtClean="0"/>
              <a:t>and</a:t>
            </a:r>
            <a:r>
              <a:rPr lang="en-US" dirty="0" smtClean="0"/>
              <a:t> new has come!</a:t>
            </a:r>
          </a:p>
          <a:p>
            <a:pPr algn="just"/>
            <a:endParaRPr lang="en-US" dirty="0" smtClean="0"/>
          </a:p>
          <a:p>
            <a:pPr algn="just"/>
            <a:r>
              <a:rPr lang="en-US" b="1" baseline="30000" dirty="0" smtClean="0"/>
              <a:t>21 </a:t>
            </a:r>
            <a:r>
              <a:rPr lang="en-US" dirty="0" smtClean="0"/>
              <a:t>He made Christ who knew no sin to [judicially] be sin on our behalf, so that in Him we would become the </a:t>
            </a:r>
            <a:r>
              <a:rPr lang="en-US" u="sng" dirty="0" smtClean="0"/>
              <a:t>righteousness of God</a:t>
            </a:r>
            <a:r>
              <a:rPr lang="en-US" dirty="0" smtClean="0"/>
              <a:t> [that is, we would be made acceptable to Him and placed in a right relationship with Him by His gracious loving kindness] </a:t>
            </a:r>
            <a:r>
              <a:rPr lang="en-US" u="sng" dirty="0" smtClean="0"/>
              <a:t>in Christ</a:t>
            </a:r>
            <a:r>
              <a:rPr lang="en-US" dirty="0" smtClean="0"/>
              <a:t>.</a:t>
            </a:r>
          </a:p>
          <a:p>
            <a:pPr algn="just"/>
            <a:endParaRPr lang="en-US" dirty="0" smtClean="0"/>
          </a:p>
          <a:p>
            <a:pPr algn="just"/>
            <a:r>
              <a:rPr lang="en-US" b="1" dirty="0" smtClean="0"/>
              <a:t>Acts 17</a:t>
            </a:r>
            <a:r>
              <a:rPr lang="en-US" dirty="0" smtClean="0"/>
              <a:t>: </a:t>
            </a:r>
            <a:r>
              <a:rPr lang="en-US" b="1" baseline="30000" dirty="0" smtClean="0"/>
              <a:t>28 </a:t>
            </a:r>
            <a:r>
              <a:rPr lang="en-US" dirty="0" smtClean="0"/>
              <a:t>For </a:t>
            </a:r>
            <a:r>
              <a:rPr lang="en-US" u="sng" dirty="0" smtClean="0"/>
              <a:t>in Him we live and move and have our being</a:t>
            </a:r>
            <a:r>
              <a:rPr lang="en-US" dirty="0" smtClean="0"/>
              <a:t>; as even some of your [own] poets have said, For we are also His offspring.</a:t>
            </a:r>
          </a:p>
          <a:p>
            <a:pPr algn="just"/>
            <a:endParaRPr lang="en-US" dirty="0" smtClean="0"/>
          </a:p>
          <a:p>
            <a:pPr algn="just"/>
            <a:r>
              <a:rPr lang="en-US" b="1" dirty="0" smtClean="0"/>
              <a:t>Ephesians 2</a:t>
            </a:r>
            <a:r>
              <a:rPr lang="en-US" dirty="0" smtClean="0"/>
              <a:t>: </a:t>
            </a:r>
            <a:r>
              <a:rPr lang="en-US" b="1" baseline="30000" dirty="0" smtClean="0"/>
              <a:t>6 </a:t>
            </a:r>
            <a:r>
              <a:rPr lang="en-US" dirty="0" smtClean="0"/>
              <a:t>And He raised us up together with Him and made us </a:t>
            </a:r>
            <a:r>
              <a:rPr lang="en-US" u="sng" dirty="0" smtClean="0"/>
              <a:t>sit down together </a:t>
            </a:r>
            <a:r>
              <a:rPr lang="en-US" dirty="0" smtClean="0"/>
              <a:t>[giving us joint seating with Him] </a:t>
            </a:r>
            <a:r>
              <a:rPr lang="en-US" u="sng" dirty="0" smtClean="0"/>
              <a:t>in the heavenly sphere</a:t>
            </a:r>
            <a:r>
              <a:rPr lang="en-US" dirty="0" smtClean="0"/>
              <a:t> [by virtue of our being] in Christ Jesus (the Messiah, the Anointed One).</a:t>
            </a:r>
          </a:p>
          <a:p>
            <a:pPr algn="just"/>
            <a:endParaRPr lang="en-US" dirty="0" smtClean="0"/>
          </a:p>
          <a:p>
            <a:pPr algn="just"/>
            <a:r>
              <a:rPr lang="en-US" b="1" dirty="0" smtClean="0"/>
              <a:t>Matthew 6</a:t>
            </a:r>
            <a:r>
              <a:rPr lang="en-US" dirty="0" smtClean="0"/>
              <a:t>: </a:t>
            </a:r>
            <a:r>
              <a:rPr lang="en-US" b="1" baseline="30000" dirty="0" smtClean="0"/>
              <a:t>9 </a:t>
            </a:r>
            <a:r>
              <a:rPr lang="en-US" dirty="0" smtClean="0"/>
              <a:t>Pray, therefore, like this: Our Father Who is in heaven, hallowed (kept holy) be Your name. </a:t>
            </a:r>
            <a:r>
              <a:rPr lang="en-US" b="1" baseline="30000" dirty="0" smtClean="0"/>
              <a:t>10 </a:t>
            </a:r>
            <a:r>
              <a:rPr lang="en-US" dirty="0" smtClean="0"/>
              <a:t>Your kingdom come, </a:t>
            </a:r>
            <a:r>
              <a:rPr lang="en-US" u="sng" dirty="0" smtClean="0"/>
              <a:t>Your will be done on earth</a:t>
            </a:r>
            <a:r>
              <a:rPr lang="en-US" dirty="0" smtClean="0"/>
              <a:t> as it is in heaven.</a:t>
            </a:r>
          </a:p>
          <a:p>
            <a:pPr algn="just"/>
            <a:endParaRPr lang="en-US" dirty="0" smtClean="0"/>
          </a:p>
        </p:txBody>
      </p:sp>
      <p:sp>
        <p:nvSpPr>
          <p:cNvPr id="4" name="Slide Number Placeholder 3"/>
          <p:cNvSpPr>
            <a:spLocks noGrp="1"/>
          </p:cNvSpPr>
          <p:nvPr>
            <p:ph type="sldNum" sz="quarter" idx="12"/>
          </p:nvPr>
        </p:nvSpPr>
        <p:spPr/>
        <p:txBody>
          <a:bodyPr/>
          <a:lstStyle/>
          <a:p>
            <a:fld id="{61E46629-ECDF-4C6F-8139-24F881EA838D}"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2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581400" y="304800"/>
            <a:ext cx="5257800" cy="3693319"/>
          </a:xfrm>
          <a:prstGeom prst="rect">
            <a:avLst/>
          </a:prstGeom>
          <a:noFill/>
        </p:spPr>
        <p:txBody>
          <a:bodyPr wrap="square" rtlCol="0">
            <a:spAutoFit/>
          </a:bodyPr>
          <a:lstStyle/>
          <a:p>
            <a:pPr algn="just"/>
            <a:r>
              <a:rPr lang="en-US" b="1" dirty="0" smtClean="0">
                <a:solidFill>
                  <a:schemeClr val="bg1"/>
                </a:solidFill>
              </a:rPr>
              <a:t>Quoting Jesus: “I have given you </a:t>
            </a:r>
            <a:r>
              <a:rPr lang="en-US" b="1" dirty="0" smtClean="0">
                <a:solidFill>
                  <a:srgbClr val="FFFF00"/>
                </a:solidFill>
              </a:rPr>
              <a:t>authority</a:t>
            </a:r>
            <a:r>
              <a:rPr lang="en-US" b="1" dirty="0" smtClean="0">
                <a:solidFill>
                  <a:schemeClr val="bg1"/>
                </a:solidFill>
              </a:rPr>
              <a:t> [that you now possess] to tread on serpents and scorpions, and [exercise </a:t>
            </a:r>
            <a:r>
              <a:rPr lang="en-US" b="1" dirty="0" smtClean="0">
                <a:solidFill>
                  <a:srgbClr val="FFFF00"/>
                </a:solidFill>
              </a:rPr>
              <a:t>authority</a:t>
            </a:r>
            <a:r>
              <a:rPr lang="en-US" b="1" dirty="0" smtClean="0">
                <a:solidFill>
                  <a:schemeClr val="bg1"/>
                </a:solidFill>
              </a:rPr>
              <a:t>] </a:t>
            </a:r>
            <a:r>
              <a:rPr lang="en-US" b="1" u="sng" dirty="0" smtClean="0">
                <a:solidFill>
                  <a:schemeClr val="bg1"/>
                </a:solidFill>
              </a:rPr>
              <a:t>over all the power of the enemy</a:t>
            </a:r>
            <a:r>
              <a:rPr lang="en-US" b="1" dirty="0" smtClean="0">
                <a:solidFill>
                  <a:schemeClr val="bg1"/>
                </a:solidFill>
              </a:rPr>
              <a:t> (realm of evil); and nothing will [in any way] harm you.” [Luke 10:19]</a:t>
            </a:r>
          </a:p>
          <a:p>
            <a:pPr algn="just"/>
            <a:endParaRPr lang="en-US" b="1" dirty="0" smtClean="0">
              <a:solidFill>
                <a:schemeClr val="bg1"/>
              </a:solidFill>
            </a:endParaRPr>
          </a:p>
          <a:p>
            <a:pPr algn="just"/>
            <a:r>
              <a:rPr lang="en-US" b="1" dirty="0" smtClean="0">
                <a:solidFill>
                  <a:schemeClr val="bg1"/>
                </a:solidFill>
              </a:rPr>
              <a:t>As the legislative body of His Kingdom on earth, once again, Holy Spirit is beginning to reveal our </a:t>
            </a:r>
            <a:r>
              <a:rPr lang="en-US" b="1" dirty="0" smtClean="0">
                <a:solidFill>
                  <a:srgbClr val="FFFF00"/>
                </a:solidFill>
              </a:rPr>
              <a:t>power</a:t>
            </a:r>
            <a:r>
              <a:rPr lang="en-US" b="1" dirty="0" smtClean="0">
                <a:solidFill>
                  <a:schemeClr val="bg1"/>
                </a:solidFill>
              </a:rPr>
              <a:t> and </a:t>
            </a:r>
            <a:r>
              <a:rPr lang="en-US" b="1" dirty="0" smtClean="0">
                <a:solidFill>
                  <a:srgbClr val="FFFF00"/>
                </a:solidFill>
              </a:rPr>
              <a:t>authority</a:t>
            </a:r>
            <a:r>
              <a:rPr lang="en-US" b="1" dirty="0" smtClean="0">
                <a:solidFill>
                  <a:schemeClr val="bg1"/>
                </a:solidFill>
              </a:rPr>
              <a:t> (Gensis 2) to decree (Job 22: 28), open doors and shut doors (Isaiah 22: 22), bind and loose (Matthew 18: 18) and know that our King is watching over His word to perform it (Jeremiah 1: 12). </a:t>
            </a:r>
          </a:p>
          <a:p>
            <a:pPr algn="just"/>
            <a:endParaRPr lang="en-US" b="1" dirty="0">
              <a:solidFill>
                <a:schemeClr val="bg1"/>
              </a:solidFill>
            </a:endParaRPr>
          </a:p>
        </p:txBody>
      </p:sp>
      <p:pic>
        <p:nvPicPr>
          <p:cNvPr id="4" name="Picture 5" descr="Image result for Jesus Defeats Satan in Hell"/>
          <p:cNvPicPr>
            <a:picLocks noChangeAspect="1" noChangeArrowheads="1"/>
          </p:cNvPicPr>
          <p:nvPr/>
        </p:nvPicPr>
        <p:blipFill>
          <a:blip r:embed="rId2"/>
          <a:srcRect/>
          <a:stretch>
            <a:fillRect/>
          </a:stretch>
        </p:blipFill>
        <p:spPr bwMode="auto">
          <a:xfrm>
            <a:off x="304800" y="381000"/>
            <a:ext cx="3200400" cy="3352800"/>
          </a:xfrm>
          <a:prstGeom prst="rect">
            <a:avLst/>
          </a:prstGeom>
          <a:noFill/>
        </p:spPr>
      </p:pic>
      <p:pic>
        <p:nvPicPr>
          <p:cNvPr id="5" name="Picture 20" descr="http://2.bp.blogspot.com/-C_KO5bbm3Wc/VUPrjC4eEjI/AAAAAAAACcA/NEk1zbEeOJU/s1600/step%2Bon%2Bdevil.jpg"/>
          <p:cNvPicPr>
            <a:picLocks noChangeAspect="1" noChangeArrowheads="1"/>
          </p:cNvPicPr>
          <p:nvPr/>
        </p:nvPicPr>
        <p:blipFill>
          <a:blip r:embed="rId3"/>
          <a:srcRect/>
          <a:stretch>
            <a:fillRect/>
          </a:stretch>
        </p:blipFill>
        <p:spPr bwMode="auto">
          <a:xfrm>
            <a:off x="304800" y="3962400"/>
            <a:ext cx="4038600" cy="2688872"/>
          </a:xfrm>
          <a:prstGeom prst="rect">
            <a:avLst/>
          </a:prstGeom>
          <a:noFill/>
        </p:spPr>
      </p:pic>
      <p:sp>
        <p:nvSpPr>
          <p:cNvPr id="6" name="TextBox 5"/>
          <p:cNvSpPr txBox="1"/>
          <p:nvPr/>
        </p:nvSpPr>
        <p:spPr>
          <a:xfrm>
            <a:off x="1143000" y="6248400"/>
            <a:ext cx="3200400" cy="400110"/>
          </a:xfrm>
          <a:prstGeom prst="rect">
            <a:avLst/>
          </a:prstGeom>
          <a:gradFill flip="none" rotWithShape="1">
            <a:gsLst>
              <a:gs pos="0">
                <a:srgbClr val="CC9900">
                  <a:shade val="30000"/>
                  <a:satMod val="115000"/>
                </a:srgbClr>
              </a:gs>
              <a:gs pos="50000">
                <a:srgbClr val="CC9900">
                  <a:shade val="67500"/>
                  <a:satMod val="115000"/>
                </a:srgbClr>
              </a:gs>
              <a:gs pos="100000">
                <a:srgbClr val="CC9900">
                  <a:shade val="100000"/>
                  <a:satMod val="115000"/>
                </a:srgbClr>
              </a:gs>
            </a:gsLst>
            <a:path path="circle">
              <a:fillToRect l="100000" b="100000"/>
            </a:path>
            <a:tileRect t="-100000" r="-100000"/>
          </a:gradFill>
        </p:spPr>
        <p:txBody>
          <a:bodyPr wrap="square" rtlCol="0">
            <a:spAutoFit/>
          </a:bodyPr>
          <a:lstStyle/>
          <a:p>
            <a:pPr algn="ctr"/>
            <a:r>
              <a:rPr lang="en-US" sz="2000" dirty="0" smtClean="0">
                <a:solidFill>
                  <a:schemeClr val="bg1"/>
                </a:solidFill>
                <a:latin typeface="Arial Black" pitchFamily="34" charset="0"/>
              </a:rPr>
              <a:t>Leviathan and Python</a:t>
            </a:r>
          </a:p>
        </p:txBody>
      </p:sp>
      <p:pic>
        <p:nvPicPr>
          <p:cNvPr id="7" name="Picture 7" descr="Image result for picture of binding and loosing"/>
          <p:cNvPicPr>
            <a:picLocks noChangeAspect="1" noChangeArrowheads="1"/>
          </p:cNvPicPr>
          <p:nvPr/>
        </p:nvPicPr>
        <p:blipFill>
          <a:blip r:embed="rId4" cstate="print"/>
          <a:srcRect/>
          <a:stretch>
            <a:fillRect/>
          </a:stretch>
        </p:blipFill>
        <p:spPr bwMode="auto">
          <a:xfrm>
            <a:off x="4800600" y="3962400"/>
            <a:ext cx="4038600" cy="2688872"/>
          </a:xfrm>
          <a:prstGeom prst="rect">
            <a:avLst/>
          </a:prstGeom>
          <a:noFill/>
        </p:spPr>
      </p:pic>
      <p:sp>
        <p:nvSpPr>
          <p:cNvPr id="8" name="Slide Number Placeholder 7"/>
          <p:cNvSpPr>
            <a:spLocks noGrp="1"/>
          </p:cNvSpPr>
          <p:nvPr>
            <p:ph type="sldNum" sz="quarter" idx="12"/>
          </p:nvPr>
        </p:nvSpPr>
        <p:spPr/>
        <p:txBody>
          <a:bodyPr/>
          <a:lstStyle/>
          <a:p>
            <a:fld id="{61E46629-ECDF-4C6F-8139-24F881EA838D}"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2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891" name="Picture 3"/>
          <p:cNvPicPr>
            <a:picLocks noChangeAspect="1" noChangeArrowheads="1"/>
          </p:cNvPicPr>
          <p:nvPr/>
        </p:nvPicPr>
        <p:blipFill>
          <a:blip r:embed="rId2"/>
          <a:srcRect/>
          <a:stretch>
            <a:fillRect/>
          </a:stretch>
        </p:blipFill>
        <p:spPr bwMode="auto">
          <a:xfrm>
            <a:off x="457200" y="457200"/>
            <a:ext cx="4191000" cy="2800350"/>
          </a:xfrm>
          <a:prstGeom prst="rect">
            <a:avLst/>
          </a:prstGeom>
          <a:noFill/>
          <a:ln w="19050">
            <a:solidFill>
              <a:schemeClr val="tx2">
                <a:lumMod val="60000"/>
                <a:lumOff val="40000"/>
              </a:schemeClr>
            </a:solidFill>
            <a:miter lim="800000"/>
            <a:headEnd/>
            <a:tailEnd/>
          </a:ln>
          <a:effectLst/>
        </p:spPr>
      </p:pic>
      <p:sp>
        <p:nvSpPr>
          <p:cNvPr id="5" name="TextBox 4"/>
          <p:cNvSpPr txBox="1"/>
          <p:nvPr/>
        </p:nvSpPr>
        <p:spPr>
          <a:xfrm>
            <a:off x="381000" y="3564791"/>
            <a:ext cx="8305800" cy="3293209"/>
          </a:xfrm>
          <a:prstGeom prst="rect">
            <a:avLst/>
          </a:prstGeom>
          <a:noFill/>
        </p:spPr>
        <p:txBody>
          <a:bodyPr wrap="square" rtlCol="0">
            <a:spAutoFit/>
          </a:bodyPr>
          <a:lstStyle/>
          <a:p>
            <a:pPr algn="just"/>
            <a:r>
              <a:rPr lang="en-US" b="1" dirty="0" smtClean="0">
                <a:solidFill>
                  <a:schemeClr val="bg1"/>
                </a:solidFill>
              </a:rPr>
              <a:t>The Fight for Freedom</a:t>
            </a:r>
          </a:p>
          <a:p>
            <a:pPr algn="just"/>
            <a:r>
              <a:rPr lang="en-US" sz="1600" b="1" dirty="0" smtClean="0">
                <a:solidFill>
                  <a:schemeClr val="bg1"/>
                </a:solidFill>
              </a:rPr>
              <a:t> </a:t>
            </a:r>
          </a:p>
          <a:p>
            <a:pPr algn="just"/>
            <a:r>
              <a:rPr lang="en-US" sz="1600" dirty="0" smtClean="0">
                <a:solidFill>
                  <a:schemeClr val="bg1"/>
                </a:solidFill>
              </a:rPr>
              <a:t>July is a month that is celebrated for freedom in the United States. The national holiday commemorates the signing of the Declaration of Independence in 1776. The holiday was established to remind the citizens of the price paid to insure a free nation.</a:t>
            </a:r>
          </a:p>
          <a:p>
            <a:pPr algn="just"/>
            <a:r>
              <a:rPr lang="en-US" sz="1600" dirty="0" smtClean="0">
                <a:solidFill>
                  <a:schemeClr val="bg1"/>
                </a:solidFill>
              </a:rPr>
              <a:t> </a:t>
            </a:r>
          </a:p>
          <a:p>
            <a:pPr algn="just"/>
            <a:r>
              <a:rPr lang="en-US" sz="1600" dirty="0" smtClean="0">
                <a:solidFill>
                  <a:schemeClr val="bg1"/>
                </a:solidFill>
              </a:rPr>
              <a:t>Throughout the years since 1776, there has been a fight to secure the freedom that our forefathers shed blood for. Today’s battle for freedom includes the battle against anti-biblical philosophies. There is an attempt to remove freedom from the people and bring them under the subordination of a Pharaoh System of government. God must have His Ecclesia arise and contend for the restoration of Kingdom values. This can be your defining moment!</a:t>
            </a:r>
          </a:p>
          <a:p>
            <a:pPr algn="just"/>
            <a:r>
              <a:rPr lang="en-US" sz="1600" dirty="0" smtClean="0">
                <a:solidFill>
                  <a:schemeClr val="bg1"/>
                </a:solidFill>
              </a:rPr>
              <a:t> </a:t>
            </a:r>
          </a:p>
          <a:p>
            <a:pPr algn="just"/>
            <a:endParaRPr lang="en-US" sz="1600" b="1" dirty="0">
              <a:solidFill>
                <a:schemeClr val="bg1"/>
              </a:solidFill>
            </a:endParaRPr>
          </a:p>
        </p:txBody>
      </p:sp>
      <p:sp>
        <p:nvSpPr>
          <p:cNvPr id="6" name="TextBox 5"/>
          <p:cNvSpPr txBox="1"/>
          <p:nvPr/>
        </p:nvSpPr>
        <p:spPr>
          <a:xfrm>
            <a:off x="4953000" y="457200"/>
            <a:ext cx="3657600" cy="2862322"/>
          </a:xfrm>
          <a:prstGeom prst="rect">
            <a:avLst/>
          </a:prstGeom>
          <a:noFill/>
        </p:spPr>
        <p:txBody>
          <a:bodyPr wrap="square" rtlCol="0">
            <a:spAutoFit/>
          </a:bodyPr>
          <a:lstStyle/>
          <a:p>
            <a:pPr marL="342900" indent="-342900">
              <a:buFont typeface="+mj-lt"/>
              <a:buAutoNum type="arabicPeriod"/>
            </a:pPr>
            <a:r>
              <a:rPr lang="en-US" b="1" dirty="0" smtClean="0">
                <a:solidFill>
                  <a:schemeClr val="bg1"/>
                </a:solidFill>
              </a:rPr>
              <a:t>   </a:t>
            </a:r>
            <a:r>
              <a:rPr lang="en-US" b="1" dirty="0" smtClean="0">
                <a:solidFill>
                  <a:srgbClr val="FFFF00"/>
                </a:solidFill>
              </a:rPr>
              <a:t>The Blood Covenant</a:t>
            </a:r>
            <a:r>
              <a:rPr lang="en-US" b="1" dirty="0" smtClean="0">
                <a:solidFill>
                  <a:schemeClr val="bg1"/>
                </a:solidFill>
              </a:rPr>
              <a:t>:</a:t>
            </a:r>
          </a:p>
          <a:p>
            <a:pPr marL="342900" indent="-342900">
              <a:buFont typeface="+mj-lt"/>
              <a:buAutoNum type="arabicPeriod"/>
            </a:pPr>
            <a:endParaRPr lang="en-US" b="1" dirty="0" smtClean="0">
              <a:solidFill>
                <a:schemeClr val="bg1"/>
              </a:solidFill>
            </a:endParaRPr>
          </a:p>
          <a:p>
            <a:pPr marL="342900" indent="-342900">
              <a:buFont typeface="+mj-lt"/>
              <a:buAutoNum type="arabicPeriod"/>
            </a:pPr>
            <a:r>
              <a:rPr lang="en-US" b="1" dirty="0" smtClean="0">
                <a:solidFill>
                  <a:schemeClr val="bg1"/>
                </a:solidFill>
              </a:rPr>
              <a:t> </a:t>
            </a:r>
            <a:r>
              <a:rPr lang="en-US" b="1" dirty="0" smtClean="0">
                <a:solidFill>
                  <a:srgbClr val="FFFF00"/>
                </a:solidFill>
              </a:rPr>
              <a:t>  Divine Providence</a:t>
            </a:r>
            <a:r>
              <a:rPr lang="en-US" b="1" dirty="0" smtClean="0">
                <a:solidFill>
                  <a:schemeClr val="bg1"/>
                </a:solidFill>
              </a:rPr>
              <a:t>:</a:t>
            </a:r>
          </a:p>
          <a:p>
            <a:pPr marL="800100" lvl="1" indent="-342900"/>
            <a:r>
              <a:rPr lang="en-US" b="1" dirty="0" smtClean="0">
                <a:solidFill>
                  <a:schemeClr val="bg1"/>
                </a:solidFill>
              </a:rPr>
              <a:t>a)   Founding Fathers</a:t>
            </a:r>
          </a:p>
          <a:p>
            <a:pPr marL="800100" lvl="1" indent="-342900">
              <a:buAutoNum type="alphaLcParenR" startAt="2"/>
            </a:pPr>
            <a:r>
              <a:rPr lang="en-US" b="1" dirty="0" smtClean="0">
                <a:solidFill>
                  <a:schemeClr val="bg1"/>
                </a:solidFill>
              </a:rPr>
              <a:t>Restore Kingdom Values</a:t>
            </a:r>
          </a:p>
          <a:p>
            <a:pPr marL="800100" lvl="1" indent="-342900">
              <a:buAutoNum type="alphaLcParenR" startAt="2"/>
            </a:pPr>
            <a:r>
              <a:rPr lang="en-US" b="1" dirty="0" smtClean="0">
                <a:solidFill>
                  <a:schemeClr val="bg1"/>
                </a:solidFill>
              </a:rPr>
              <a:t>The Ekklesia</a:t>
            </a:r>
          </a:p>
          <a:p>
            <a:pPr marL="800100" lvl="1" indent="-342900">
              <a:buFont typeface="+mj-lt"/>
              <a:buAutoNum type="arabicPeriod"/>
            </a:pPr>
            <a:endParaRPr lang="en-US" b="1" dirty="0" smtClean="0">
              <a:solidFill>
                <a:schemeClr val="bg1"/>
              </a:solidFill>
            </a:endParaRPr>
          </a:p>
          <a:p>
            <a:pPr marL="342900" indent="-342900">
              <a:buFont typeface="+mj-lt"/>
              <a:buAutoNum type="arabicPeriod"/>
            </a:pPr>
            <a:r>
              <a:rPr lang="en-US" b="1" dirty="0" smtClean="0">
                <a:solidFill>
                  <a:schemeClr val="bg1"/>
                </a:solidFill>
              </a:rPr>
              <a:t>   </a:t>
            </a:r>
            <a:r>
              <a:rPr lang="en-US" b="1" dirty="0" smtClean="0">
                <a:solidFill>
                  <a:srgbClr val="FFFF00"/>
                </a:solidFill>
              </a:rPr>
              <a:t>Shift in Power and Authority</a:t>
            </a:r>
            <a:r>
              <a:rPr lang="en-US" b="1" dirty="0" smtClean="0">
                <a:solidFill>
                  <a:schemeClr val="bg1"/>
                </a:solidFill>
              </a:rPr>
              <a:t>:</a:t>
            </a:r>
          </a:p>
          <a:p>
            <a:pPr marL="800100" lvl="1" indent="-342900">
              <a:buAutoNum type="alphaLcParenR"/>
            </a:pPr>
            <a:r>
              <a:rPr lang="en-US" b="1" dirty="0" smtClean="0">
                <a:solidFill>
                  <a:schemeClr val="bg1"/>
                </a:solidFill>
              </a:rPr>
              <a:t>Sword – Scepter</a:t>
            </a:r>
          </a:p>
          <a:p>
            <a:pPr marL="800100" lvl="1" indent="-342900">
              <a:buAutoNum type="alphaLcParenR"/>
            </a:pPr>
            <a:r>
              <a:rPr lang="en-US" b="1" dirty="0" smtClean="0">
                <a:solidFill>
                  <a:schemeClr val="bg1"/>
                </a:solidFill>
              </a:rPr>
              <a:t>The “Vision”</a:t>
            </a:r>
            <a:endParaRPr lang="en-US" b="1" dirty="0">
              <a:solidFill>
                <a:schemeClr val="bg1"/>
              </a:solidFill>
            </a:endParaRPr>
          </a:p>
        </p:txBody>
      </p:sp>
      <p:sp>
        <p:nvSpPr>
          <p:cNvPr id="7" name="Slide Number Placeholder 6"/>
          <p:cNvSpPr>
            <a:spLocks noGrp="1"/>
          </p:cNvSpPr>
          <p:nvPr>
            <p:ph type="sldNum" sz="quarter" idx="12"/>
          </p:nvPr>
        </p:nvSpPr>
        <p:spPr/>
        <p:txBody>
          <a:bodyPr/>
          <a:lstStyle/>
          <a:p>
            <a:fld id="{61E46629-ECDF-4C6F-8139-24F881EA838D}"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2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p:cNvPicPr>
            <a:picLocks noChangeAspect="1" noChangeArrowheads="1"/>
          </p:cNvPicPr>
          <p:nvPr/>
        </p:nvPicPr>
        <p:blipFill>
          <a:blip r:embed="rId2"/>
          <a:srcRect/>
          <a:stretch>
            <a:fillRect/>
          </a:stretch>
        </p:blipFill>
        <p:spPr bwMode="auto">
          <a:xfrm>
            <a:off x="1257300" y="381000"/>
            <a:ext cx="6629400" cy="3657600"/>
          </a:xfrm>
          <a:prstGeom prst="rect">
            <a:avLst/>
          </a:prstGeom>
          <a:noFill/>
          <a:ln w="9525">
            <a:solidFill>
              <a:schemeClr val="accent3">
                <a:lumMod val="75000"/>
              </a:schemeClr>
            </a:solidFill>
            <a:miter lim="800000"/>
            <a:headEnd/>
            <a:tailEnd/>
          </a:ln>
          <a:effectLst/>
        </p:spPr>
      </p:pic>
      <p:sp>
        <p:nvSpPr>
          <p:cNvPr id="6" name="TextBox 5"/>
          <p:cNvSpPr txBox="1"/>
          <p:nvPr/>
        </p:nvSpPr>
        <p:spPr>
          <a:xfrm>
            <a:off x="457200" y="4343400"/>
            <a:ext cx="8229600" cy="2308324"/>
          </a:xfrm>
          <a:prstGeom prst="rect">
            <a:avLst/>
          </a:prstGeom>
          <a:noFill/>
        </p:spPr>
        <p:txBody>
          <a:bodyPr wrap="square" rtlCol="0">
            <a:spAutoFit/>
          </a:bodyPr>
          <a:lstStyle/>
          <a:p>
            <a:pPr algn="just"/>
            <a:r>
              <a:rPr lang="en-US" sz="1600" dirty="0" smtClean="0">
                <a:solidFill>
                  <a:schemeClr val="bg1"/>
                </a:solidFill>
                <a:effectLst>
                  <a:outerShdw blurRad="38100" dist="38100" dir="2700000" algn="tl">
                    <a:srgbClr val="000000">
                      <a:alpha val="43137"/>
                    </a:srgbClr>
                  </a:outerShdw>
                </a:effectLst>
              </a:rPr>
              <a:t>2 Samuel 21: </a:t>
            </a:r>
            <a:r>
              <a:rPr lang="en-US" sz="1600" baseline="30000" dirty="0" smtClean="0">
                <a:solidFill>
                  <a:schemeClr val="bg1"/>
                </a:solidFill>
                <a:effectLst>
                  <a:outerShdw blurRad="38100" dist="38100" dir="2700000" algn="tl">
                    <a:srgbClr val="000000">
                      <a:alpha val="43137"/>
                    </a:srgbClr>
                  </a:outerShdw>
                </a:effectLst>
              </a:rPr>
              <a:t>15 </a:t>
            </a:r>
            <a:r>
              <a:rPr lang="en-US" sz="1600" dirty="0" smtClean="0">
                <a:solidFill>
                  <a:schemeClr val="bg1"/>
                </a:solidFill>
                <a:effectLst>
                  <a:outerShdw blurRad="38100" dist="38100" dir="2700000" algn="tl">
                    <a:srgbClr val="000000">
                      <a:alpha val="43137"/>
                    </a:srgbClr>
                  </a:outerShdw>
                </a:effectLst>
              </a:rPr>
              <a:t>Once again there was a battle between the Philistines and Israel. David went down with his men to fight against the Philistines, and he became exhausted. </a:t>
            </a:r>
            <a:r>
              <a:rPr lang="en-US" sz="1600" baseline="30000" dirty="0" smtClean="0">
                <a:solidFill>
                  <a:schemeClr val="bg1"/>
                </a:solidFill>
                <a:effectLst>
                  <a:outerShdw blurRad="38100" dist="38100" dir="2700000" algn="tl">
                    <a:srgbClr val="000000">
                      <a:alpha val="43137"/>
                    </a:srgbClr>
                  </a:outerShdw>
                </a:effectLst>
              </a:rPr>
              <a:t>16 </a:t>
            </a:r>
            <a:r>
              <a:rPr lang="en-US" sz="1600" dirty="0" smtClean="0">
                <a:solidFill>
                  <a:schemeClr val="bg1"/>
                </a:solidFill>
                <a:effectLst>
                  <a:outerShdw blurRad="38100" dist="38100" dir="2700000" algn="tl">
                    <a:srgbClr val="000000">
                      <a:alpha val="43137"/>
                    </a:srgbClr>
                  </a:outerShdw>
                </a:effectLst>
              </a:rPr>
              <a:t>And Ishbi-Benob, one of the descendants of Rapha, whose bronze spearhead weighed 7.5 lbs. and who was armed with a new sword, said he would kill David. </a:t>
            </a:r>
            <a:r>
              <a:rPr lang="en-US" sz="1600" baseline="30000" dirty="0" smtClean="0">
                <a:solidFill>
                  <a:schemeClr val="bg1"/>
                </a:solidFill>
                <a:effectLst>
                  <a:outerShdw blurRad="38100" dist="38100" dir="2700000" algn="tl">
                    <a:srgbClr val="000000">
                      <a:alpha val="43137"/>
                    </a:srgbClr>
                  </a:outerShdw>
                </a:effectLst>
              </a:rPr>
              <a:t>17 </a:t>
            </a:r>
            <a:r>
              <a:rPr lang="en-US" sz="1600" dirty="0" smtClean="0">
                <a:solidFill>
                  <a:schemeClr val="bg1"/>
                </a:solidFill>
                <a:effectLst>
                  <a:outerShdw blurRad="38100" dist="38100" dir="2700000" algn="tl">
                    <a:srgbClr val="000000">
                      <a:alpha val="43137"/>
                    </a:srgbClr>
                  </a:outerShdw>
                </a:effectLst>
              </a:rPr>
              <a:t>But Abishai son of Zeruiah came to David’s rescue; he struck the Philistine down and killed him. </a:t>
            </a:r>
          </a:p>
          <a:p>
            <a:pPr algn="just"/>
            <a:endParaRPr lang="en-US" sz="1600" dirty="0" smtClean="0">
              <a:solidFill>
                <a:schemeClr val="bg1"/>
              </a:solidFill>
              <a:effectLst>
                <a:outerShdw blurRad="38100" dist="38100" dir="2700000" algn="tl">
                  <a:srgbClr val="000000">
                    <a:alpha val="43137"/>
                  </a:srgbClr>
                </a:outerShdw>
              </a:effectLst>
            </a:endParaRPr>
          </a:p>
          <a:p>
            <a:pPr algn="just"/>
            <a:r>
              <a:rPr lang="en-US" sz="1600" dirty="0" smtClean="0">
                <a:solidFill>
                  <a:srgbClr val="FFFF00"/>
                </a:solidFill>
                <a:effectLst>
                  <a:outerShdw blurRad="38100" dist="38100" dir="2700000" algn="tl">
                    <a:srgbClr val="000000">
                      <a:alpha val="43137"/>
                    </a:srgbClr>
                  </a:outerShdw>
                </a:effectLst>
              </a:rPr>
              <a:t>Then David’s men swore to him, saying, “Never again will you go out with us to battle, so that the lamp of Israel will not be extinguished.”</a:t>
            </a:r>
          </a:p>
          <a:p>
            <a:pPr algn="just"/>
            <a:endParaRPr lang="en-US" sz="1600" dirty="0">
              <a:solidFill>
                <a:schemeClr val="bg1"/>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61E46629-ECDF-4C6F-8139-24F881EA838D}"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2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Image result for picture of jesus standing before pilate"/>
          <p:cNvPicPr>
            <a:picLocks noChangeAspect="1" noChangeArrowheads="1"/>
          </p:cNvPicPr>
          <p:nvPr/>
        </p:nvPicPr>
        <p:blipFill>
          <a:blip r:embed="rId2"/>
          <a:srcRect/>
          <a:stretch>
            <a:fillRect/>
          </a:stretch>
        </p:blipFill>
        <p:spPr bwMode="auto">
          <a:xfrm>
            <a:off x="457200" y="990600"/>
            <a:ext cx="2513624" cy="2514600"/>
          </a:xfrm>
          <a:prstGeom prst="rect">
            <a:avLst/>
          </a:prstGeom>
          <a:noFill/>
        </p:spPr>
      </p:pic>
      <p:sp>
        <p:nvSpPr>
          <p:cNvPr id="5" name="TextBox 4"/>
          <p:cNvSpPr txBox="1"/>
          <p:nvPr/>
        </p:nvSpPr>
        <p:spPr>
          <a:xfrm>
            <a:off x="3200400" y="856357"/>
            <a:ext cx="5638800" cy="6001643"/>
          </a:xfrm>
          <a:prstGeom prst="rect">
            <a:avLst/>
          </a:prstGeom>
          <a:noFill/>
        </p:spPr>
        <p:txBody>
          <a:bodyPr wrap="square" rtlCol="0">
            <a:spAutoFit/>
          </a:bodyPr>
          <a:lstStyle/>
          <a:p>
            <a:pPr algn="just"/>
            <a:r>
              <a:rPr lang="en-US" sz="1600" dirty="0" smtClean="0">
                <a:solidFill>
                  <a:schemeClr val="bg1"/>
                </a:solidFill>
              </a:rPr>
              <a:t>Matthew 26:53, “…Don’t you realize that I could </a:t>
            </a:r>
            <a:r>
              <a:rPr lang="en-US" sz="1600" b="1" dirty="0" smtClean="0">
                <a:solidFill>
                  <a:srgbClr val="FFFF00"/>
                </a:solidFill>
              </a:rPr>
              <a:t>ask</a:t>
            </a:r>
            <a:r>
              <a:rPr lang="en-US" sz="1600" dirty="0" smtClean="0">
                <a:solidFill>
                  <a:schemeClr val="bg1"/>
                </a:solidFill>
              </a:rPr>
              <a:t> my heavenly Father for angels to come at any time to deliver me? And instantly he would answer me by sending twelve armies of the angelic host to come and protect us. (The Passion Translation) 72,000 battled hardened host</a:t>
            </a:r>
          </a:p>
          <a:p>
            <a:pPr algn="just"/>
            <a:endParaRPr lang="en-US" sz="1600" dirty="0" smtClean="0">
              <a:solidFill>
                <a:schemeClr val="bg1"/>
              </a:solidFill>
            </a:endParaRPr>
          </a:p>
          <a:p>
            <a:pPr algn="just"/>
            <a:r>
              <a:rPr lang="en-US" sz="1600" dirty="0" smtClean="0">
                <a:solidFill>
                  <a:schemeClr val="bg1"/>
                </a:solidFill>
              </a:rPr>
              <a:t>John 17: 24, ““Father, I </a:t>
            </a:r>
            <a:r>
              <a:rPr lang="en-US" sz="1600" b="1" dirty="0" smtClean="0">
                <a:solidFill>
                  <a:srgbClr val="FFFF00"/>
                </a:solidFill>
              </a:rPr>
              <a:t>ask</a:t>
            </a:r>
            <a:r>
              <a:rPr lang="en-US" sz="1600" dirty="0" smtClean="0">
                <a:solidFill>
                  <a:schemeClr val="bg1"/>
                </a:solidFill>
              </a:rPr>
              <a:t> that you allow everyone that you have given to me to be with me where I am then they will see my full glory — the very splendor you have placed upon me because you have loved me even before the beginning of time..  (The Passion Translation)</a:t>
            </a:r>
          </a:p>
          <a:p>
            <a:pPr algn="just"/>
            <a:endParaRPr lang="en-US" sz="1600" dirty="0" smtClean="0">
              <a:solidFill>
                <a:schemeClr val="bg1"/>
              </a:solidFill>
            </a:endParaRPr>
          </a:p>
          <a:p>
            <a:pPr algn="just"/>
            <a:r>
              <a:rPr lang="en-US" sz="1600" b="1" dirty="0" smtClean="0">
                <a:solidFill>
                  <a:srgbClr val="FFFF00"/>
                </a:solidFill>
              </a:rPr>
              <a:t>Matthew 8: “</a:t>
            </a:r>
            <a:r>
              <a:rPr lang="en-US" sz="1600" b="1" baseline="30000" dirty="0" smtClean="0">
                <a:solidFill>
                  <a:srgbClr val="FFFF00"/>
                </a:solidFill>
              </a:rPr>
              <a:t>5</a:t>
            </a:r>
            <a:r>
              <a:rPr lang="en-US" sz="1600" b="1" dirty="0" smtClean="0">
                <a:solidFill>
                  <a:srgbClr val="FFFF00"/>
                </a:solidFill>
              </a:rPr>
              <a:t>When Jesus had entered Capernaum, a centurion came to him, asking for help. </a:t>
            </a:r>
            <a:r>
              <a:rPr lang="en-US" sz="1600" b="1" baseline="30000" dirty="0" smtClean="0">
                <a:solidFill>
                  <a:srgbClr val="FFFF00"/>
                </a:solidFill>
              </a:rPr>
              <a:t>6 </a:t>
            </a:r>
            <a:r>
              <a:rPr lang="en-US" sz="1600" b="1" dirty="0" smtClean="0">
                <a:solidFill>
                  <a:srgbClr val="FFFF00"/>
                </a:solidFill>
              </a:rPr>
              <a:t>“Lord,” he said, “my servant lies at home paralyzed, suffering terribly.” </a:t>
            </a:r>
            <a:r>
              <a:rPr lang="en-US" sz="1600" b="1" baseline="30000" dirty="0" smtClean="0">
                <a:solidFill>
                  <a:srgbClr val="FFFF00"/>
                </a:solidFill>
              </a:rPr>
              <a:t>7 </a:t>
            </a:r>
            <a:r>
              <a:rPr lang="en-US" sz="1600" b="1" dirty="0" smtClean="0">
                <a:solidFill>
                  <a:srgbClr val="FFFF00"/>
                </a:solidFill>
              </a:rPr>
              <a:t>Jesus said to him, “Shall I come and heal him?” </a:t>
            </a:r>
            <a:r>
              <a:rPr lang="en-US" sz="1600" b="1" baseline="30000" dirty="0" smtClean="0">
                <a:solidFill>
                  <a:srgbClr val="FFFF00"/>
                </a:solidFill>
              </a:rPr>
              <a:t>8 </a:t>
            </a:r>
            <a:r>
              <a:rPr lang="en-US" sz="1600" b="1" dirty="0" smtClean="0">
                <a:solidFill>
                  <a:srgbClr val="FFFF00"/>
                </a:solidFill>
              </a:rPr>
              <a:t>The centurion replied, “Lord, I do not deserve to have you come under my roof. But just say the word, and my servant will be healed. </a:t>
            </a:r>
            <a:r>
              <a:rPr lang="en-US" sz="1600" b="1" baseline="30000" dirty="0" smtClean="0">
                <a:solidFill>
                  <a:srgbClr val="FFFF00"/>
                </a:solidFill>
              </a:rPr>
              <a:t>9 </a:t>
            </a:r>
            <a:r>
              <a:rPr lang="en-US" sz="1600" b="1" dirty="0" smtClean="0">
                <a:solidFill>
                  <a:srgbClr val="FFFF00"/>
                </a:solidFill>
              </a:rPr>
              <a:t>For I myself am a man under authority, with soldiers under me. I tell this one, ‘Go,’ and he goes; and that one, ‘Come,’ and he comes. I say to my servant, ‘Do this,’ and he does it.” </a:t>
            </a:r>
            <a:r>
              <a:rPr lang="en-US" sz="1600" b="1" baseline="30000" dirty="0" smtClean="0">
                <a:solidFill>
                  <a:srgbClr val="FFFF00"/>
                </a:solidFill>
              </a:rPr>
              <a:t>10 </a:t>
            </a:r>
            <a:r>
              <a:rPr lang="en-US" sz="1600" b="1" dirty="0" smtClean="0">
                <a:solidFill>
                  <a:srgbClr val="FFFF00"/>
                </a:solidFill>
              </a:rPr>
              <a:t>When Jesus heard this, he was amazed and said to those following him, “Truly I tell you, I have not found </a:t>
            </a:r>
            <a:r>
              <a:rPr lang="en-US" sz="1600" b="1" u="sng" dirty="0" smtClean="0">
                <a:solidFill>
                  <a:srgbClr val="FFFF00"/>
                </a:solidFill>
              </a:rPr>
              <a:t>anyone in Israel </a:t>
            </a:r>
            <a:r>
              <a:rPr lang="en-US" sz="1600" b="1" dirty="0" smtClean="0">
                <a:solidFill>
                  <a:srgbClr val="FFFF00"/>
                </a:solidFill>
              </a:rPr>
              <a:t>with such great faith.</a:t>
            </a:r>
            <a:r>
              <a:rPr lang="en-US" sz="1600" dirty="0" smtClean="0">
                <a:solidFill>
                  <a:schemeClr val="bg1"/>
                </a:solidFill>
              </a:rPr>
              <a:t> </a:t>
            </a:r>
          </a:p>
          <a:p>
            <a:pPr algn="just"/>
            <a:endParaRPr lang="en-US" sz="1600" dirty="0" smtClean="0">
              <a:solidFill>
                <a:schemeClr val="bg1"/>
              </a:solidFill>
            </a:endParaRPr>
          </a:p>
        </p:txBody>
      </p:sp>
      <p:pic>
        <p:nvPicPr>
          <p:cNvPr id="33794" name="Picture 2" descr="See the source image"/>
          <p:cNvPicPr>
            <a:picLocks noChangeAspect="1" noChangeArrowheads="1"/>
          </p:cNvPicPr>
          <p:nvPr/>
        </p:nvPicPr>
        <p:blipFill>
          <a:blip r:embed="rId3"/>
          <a:srcRect/>
          <a:stretch>
            <a:fillRect/>
          </a:stretch>
        </p:blipFill>
        <p:spPr bwMode="auto">
          <a:xfrm>
            <a:off x="457200" y="3886200"/>
            <a:ext cx="2514600" cy="2514599"/>
          </a:xfrm>
          <a:prstGeom prst="rect">
            <a:avLst/>
          </a:prstGeom>
          <a:noFill/>
        </p:spPr>
      </p:pic>
      <p:sp>
        <p:nvSpPr>
          <p:cNvPr id="7" name="TextBox 6"/>
          <p:cNvSpPr txBox="1"/>
          <p:nvPr/>
        </p:nvSpPr>
        <p:spPr>
          <a:xfrm>
            <a:off x="2247900" y="228600"/>
            <a:ext cx="4648200" cy="369332"/>
          </a:xfrm>
          <a:prstGeom prst="rect">
            <a:avLst/>
          </a:prstGeom>
          <a:noFill/>
        </p:spPr>
        <p:txBody>
          <a:bodyPr wrap="square" rtlCol="0">
            <a:spAutoFit/>
          </a:bodyPr>
          <a:lstStyle/>
          <a:p>
            <a:r>
              <a:rPr lang="en-US" b="1" dirty="0" smtClean="0">
                <a:solidFill>
                  <a:schemeClr val="bg1"/>
                </a:solidFill>
              </a:rPr>
              <a:t>Sword and the New anointing with a Scepter</a:t>
            </a:r>
            <a:endParaRPr lang="en-US" b="1" dirty="0">
              <a:solidFill>
                <a:schemeClr val="bg1"/>
              </a:solidFill>
            </a:endParaRPr>
          </a:p>
        </p:txBody>
      </p:sp>
      <p:sp>
        <p:nvSpPr>
          <p:cNvPr id="8" name="Slide Number Placeholder 7"/>
          <p:cNvSpPr>
            <a:spLocks noGrp="1"/>
          </p:cNvSpPr>
          <p:nvPr>
            <p:ph type="sldNum" sz="quarter" idx="12"/>
          </p:nvPr>
        </p:nvSpPr>
        <p:spPr/>
        <p:txBody>
          <a:bodyPr/>
          <a:lstStyle/>
          <a:p>
            <a:fld id="{61E46629-ECDF-4C6F-8139-24F881EA838D}"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2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33400" y="533400"/>
            <a:ext cx="8077200" cy="6001643"/>
          </a:xfrm>
          <a:prstGeom prst="rect">
            <a:avLst/>
          </a:prstGeom>
          <a:noFill/>
        </p:spPr>
        <p:txBody>
          <a:bodyPr wrap="square" rtlCol="0">
            <a:spAutoFit/>
          </a:bodyPr>
          <a:lstStyle/>
          <a:p>
            <a:pPr algn="just"/>
            <a:r>
              <a:rPr lang="en-US" sz="1600" b="1" dirty="0" smtClean="0">
                <a:solidFill>
                  <a:srgbClr val="FFFF00"/>
                </a:solidFill>
                <a:effectLst>
                  <a:outerShdw blurRad="38100" dist="38100" dir="2700000" algn="tl">
                    <a:srgbClr val="000000">
                      <a:alpha val="43137"/>
                    </a:srgbClr>
                  </a:outerShdw>
                </a:effectLst>
              </a:rPr>
              <a:t>The Faith of the Centurion </a:t>
            </a:r>
            <a:r>
              <a:rPr lang="en-US" sz="1600" dirty="0" smtClean="0">
                <a:solidFill>
                  <a:schemeClr val="bg1"/>
                </a:solidFill>
              </a:rPr>
              <a:t>(Gentiles – Ekklesia)     2021-2023     5780-5783</a:t>
            </a:r>
          </a:p>
          <a:p>
            <a:pPr algn="just"/>
            <a:endParaRPr lang="en-US" sz="1600" dirty="0" smtClean="0">
              <a:solidFill>
                <a:schemeClr val="bg1"/>
              </a:solidFill>
            </a:endParaRPr>
          </a:p>
          <a:p>
            <a:pPr algn="just"/>
            <a:r>
              <a:rPr lang="en-US" sz="1600" dirty="0" smtClean="0">
                <a:solidFill>
                  <a:schemeClr val="bg1"/>
                </a:solidFill>
              </a:rPr>
              <a:t>As a solider the centurion authority in the chain-of-command and he displayed faith in the God of Israel.  His behavior demonstrates several qualities stewardship:</a:t>
            </a:r>
          </a:p>
          <a:p>
            <a:pPr algn="just"/>
            <a:endParaRPr lang="en-US" sz="1600" dirty="0" smtClean="0">
              <a:solidFill>
                <a:schemeClr val="bg1"/>
              </a:solidFill>
            </a:endParaRPr>
          </a:p>
          <a:p>
            <a:pPr lvl="0" algn="ctr" fontAlgn="base"/>
            <a:r>
              <a:rPr lang="en-US" sz="1600" b="1" dirty="0" smtClean="0">
                <a:solidFill>
                  <a:srgbClr val="FFFF00"/>
                </a:solidFill>
                <a:effectLst>
                  <a:outerShdw blurRad="38100" dist="38100" dir="2700000" algn="tl">
                    <a:srgbClr val="000000">
                      <a:alpha val="43137"/>
                    </a:srgbClr>
                  </a:outerShdw>
                </a:effectLst>
              </a:rPr>
              <a:t>The welfare of those under his authority should be a top priority of a good leader</a:t>
            </a:r>
          </a:p>
          <a:p>
            <a:pPr lvl="0" algn="just" fontAlgn="base"/>
            <a:r>
              <a:rPr lang="en-US" sz="1600" dirty="0" smtClean="0">
                <a:solidFill>
                  <a:schemeClr val="bg1"/>
                </a:solidFill>
              </a:rPr>
              <a:t>This account does not begin with a record of the centurion touting his own power but rather  with an account of his love for and commitment to those under his authority: </a:t>
            </a:r>
            <a:r>
              <a:rPr lang="en-US" sz="1600" i="1" dirty="0" smtClean="0">
                <a:solidFill>
                  <a:schemeClr val="bg1"/>
                </a:solidFill>
              </a:rPr>
              <a:t>“A certain centurion’s servant, who was dear unto him, was sick, and ready to die”</a:t>
            </a:r>
            <a:r>
              <a:rPr lang="en-US" sz="1600" dirty="0" smtClean="0">
                <a:solidFill>
                  <a:schemeClr val="bg1"/>
                </a:solidFill>
              </a:rPr>
              <a:t> (Luke 7:2). The centurion’s deep concern for the welfare of his servant is reflected in the intensity of his appeal to Jesus. </a:t>
            </a:r>
          </a:p>
          <a:p>
            <a:pPr algn="just" fontAlgn="base"/>
            <a:endParaRPr lang="en-US" sz="1600" b="1" dirty="0" smtClean="0">
              <a:solidFill>
                <a:schemeClr val="bg1"/>
              </a:solidFill>
            </a:endParaRPr>
          </a:p>
          <a:p>
            <a:pPr algn="ctr" fontAlgn="base"/>
            <a:r>
              <a:rPr lang="en-US" sz="1600" b="1" dirty="0" smtClean="0">
                <a:solidFill>
                  <a:srgbClr val="FFFF00"/>
                </a:solidFill>
                <a:effectLst>
                  <a:outerShdw blurRad="38100" dist="38100" dir="2700000" algn="tl">
                    <a:srgbClr val="000000">
                      <a:alpha val="43137"/>
                    </a:srgbClr>
                  </a:outerShdw>
                </a:effectLst>
              </a:rPr>
              <a:t>An authority’s power should be an afterthought</a:t>
            </a:r>
            <a:r>
              <a:rPr lang="en-US" sz="1600" b="1" dirty="0" smtClean="0">
                <a:solidFill>
                  <a:schemeClr val="bg1"/>
                </a:solidFill>
              </a:rPr>
              <a:t> </a:t>
            </a:r>
            <a:endParaRPr lang="en-US" sz="1600" dirty="0" smtClean="0">
              <a:solidFill>
                <a:schemeClr val="bg1"/>
              </a:solidFill>
            </a:endParaRPr>
          </a:p>
          <a:p>
            <a:pPr algn="just" fontAlgn="base"/>
            <a:r>
              <a:rPr lang="en-US" sz="1600" dirty="0" smtClean="0">
                <a:solidFill>
                  <a:schemeClr val="bg1"/>
                </a:solidFill>
              </a:rPr>
              <a:t>When a person in authority is primarily concerned that other people recognize his position and respect his power, he is out of balance. It is best for an authority to focus on his responsibilities under God and how he may honor other authorities.</a:t>
            </a:r>
          </a:p>
          <a:p>
            <a:pPr lvl="0" algn="just" fontAlgn="base"/>
            <a:endParaRPr lang="en-US" sz="1600" b="1" dirty="0" smtClean="0">
              <a:solidFill>
                <a:schemeClr val="bg1"/>
              </a:solidFill>
            </a:endParaRPr>
          </a:p>
          <a:p>
            <a:pPr lvl="0" algn="ctr" fontAlgn="base"/>
            <a:r>
              <a:rPr lang="en-US" sz="1600" b="1" dirty="0" smtClean="0">
                <a:solidFill>
                  <a:srgbClr val="FFFF00"/>
                </a:solidFill>
                <a:effectLst>
                  <a:outerShdw blurRad="38100" dist="38100" dir="2700000" algn="tl">
                    <a:srgbClr val="000000">
                      <a:alpha val="43137"/>
                    </a:srgbClr>
                  </a:outerShdw>
                </a:effectLst>
              </a:rPr>
              <a:t>An authority must view himself as being under authority</a:t>
            </a:r>
            <a:r>
              <a:rPr lang="en-US" sz="1600" b="1" dirty="0" smtClean="0">
                <a:solidFill>
                  <a:schemeClr val="bg1"/>
                </a:solidFill>
              </a:rPr>
              <a:t>.</a:t>
            </a:r>
            <a:endParaRPr lang="en-US" sz="1600" dirty="0" smtClean="0">
              <a:solidFill>
                <a:schemeClr val="bg1"/>
              </a:solidFill>
            </a:endParaRPr>
          </a:p>
          <a:p>
            <a:pPr algn="just" fontAlgn="base"/>
            <a:r>
              <a:rPr lang="en-US" sz="1600" dirty="0" smtClean="0">
                <a:solidFill>
                  <a:schemeClr val="bg1"/>
                </a:solidFill>
              </a:rPr>
              <a:t>The centurion did not first say that he was a man </a:t>
            </a:r>
            <a:r>
              <a:rPr lang="en-US" sz="1600" i="1" dirty="0" smtClean="0">
                <a:solidFill>
                  <a:schemeClr val="bg1"/>
                </a:solidFill>
              </a:rPr>
              <a:t>in authority</a:t>
            </a:r>
            <a:r>
              <a:rPr lang="en-US" sz="1600" dirty="0" smtClean="0">
                <a:solidFill>
                  <a:schemeClr val="bg1"/>
                </a:solidFill>
              </a:rPr>
              <a:t>, but rather, </a:t>
            </a:r>
            <a:r>
              <a:rPr lang="en-US" sz="1600" i="1" dirty="0" smtClean="0">
                <a:solidFill>
                  <a:schemeClr val="bg1"/>
                </a:solidFill>
              </a:rPr>
              <a:t>“. . . I also am a man set under authority . . .”</a:t>
            </a:r>
            <a:r>
              <a:rPr lang="en-US" sz="1600" dirty="0" smtClean="0">
                <a:solidFill>
                  <a:schemeClr val="bg1"/>
                </a:solidFill>
              </a:rPr>
              <a:t> (Luke 7:8a). This declaration communicates humility and expresses a sense of accountability to God and others for the use of that power. Those in leadership should see themselves as members of a long line of individuals who are responsible for directing and protecting others. Leaders should recognize that they are under authority as well, and they will be held accountable for how they exercise their power.</a:t>
            </a:r>
          </a:p>
        </p:txBody>
      </p:sp>
      <p:sp>
        <p:nvSpPr>
          <p:cNvPr id="4" name="Slide Number Placeholder 3"/>
          <p:cNvSpPr>
            <a:spLocks noGrp="1"/>
          </p:cNvSpPr>
          <p:nvPr>
            <p:ph type="sldNum" sz="quarter" idx="12"/>
          </p:nvPr>
        </p:nvSpPr>
        <p:spPr/>
        <p:txBody>
          <a:bodyPr/>
          <a:lstStyle/>
          <a:p>
            <a:fld id="{61E46629-ECDF-4C6F-8139-24F881EA838D}"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2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914" name="Picture 2" descr="See the source image"/>
          <p:cNvPicPr>
            <a:picLocks noChangeAspect="1" noChangeArrowheads="1"/>
          </p:cNvPicPr>
          <p:nvPr/>
        </p:nvPicPr>
        <p:blipFill>
          <a:blip r:embed="rId2" cstate="print"/>
          <a:srcRect/>
          <a:stretch>
            <a:fillRect/>
          </a:stretch>
        </p:blipFill>
        <p:spPr bwMode="auto">
          <a:xfrm>
            <a:off x="457200" y="990600"/>
            <a:ext cx="1981200" cy="1524000"/>
          </a:xfrm>
          <a:prstGeom prst="rect">
            <a:avLst/>
          </a:prstGeom>
          <a:noFill/>
        </p:spPr>
      </p:pic>
      <p:pic>
        <p:nvPicPr>
          <p:cNvPr id="38916" name="Picture 4" descr="See the source image"/>
          <p:cNvPicPr>
            <a:picLocks noChangeAspect="1" noChangeArrowheads="1"/>
          </p:cNvPicPr>
          <p:nvPr/>
        </p:nvPicPr>
        <p:blipFill>
          <a:blip r:embed="rId3"/>
          <a:srcRect/>
          <a:stretch>
            <a:fillRect/>
          </a:stretch>
        </p:blipFill>
        <p:spPr bwMode="auto">
          <a:xfrm>
            <a:off x="457200" y="2971800"/>
            <a:ext cx="1981200" cy="1548849"/>
          </a:xfrm>
          <a:prstGeom prst="rect">
            <a:avLst/>
          </a:prstGeom>
          <a:noFill/>
        </p:spPr>
      </p:pic>
      <p:pic>
        <p:nvPicPr>
          <p:cNvPr id="38918" name="Picture 6" descr="See the source image"/>
          <p:cNvPicPr>
            <a:picLocks noChangeAspect="1" noChangeArrowheads="1"/>
          </p:cNvPicPr>
          <p:nvPr/>
        </p:nvPicPr>
        <p:blipFill>
          <a:blip r:embed="rId4" cstate="print"/>
          <a:srcRect/>
          <a:stretch>
            <a:fillRect/>
          </a:stretch>
        </p:blipFill>
        <p:spPr bwMode="auto">
          <a:xfrm>
            <a:off x="457200" y="4876800"/>
            <a:ext cx="1981200" cy="1600200"/>
          </a:xfrm>
          <a:prstGeom prst="rect">
            <a:avLst/>
          </a:prstGeom>
          <a:noFill/>
        </p:spPr>
      </p:pic>
      <p:sp>
        <p:nvSpPr>
          <p:cNvPr id="6" name="TextBox 5"/>
          <p:cNvSpPr txBox="1"/>
          <p:nvPr/>
        </p:nvSpPr>
        <p:spPr>
          <a:xfrm>
            <a:off x="2200275" y="228600"/>
            <a:ext cx="4743450" cy="369332"/>
          </a:xfrm>
          <a:prstGeom prst="rect">
            <a:avLst/>
          </a:prstGeom>
          <a:noFill/>
        </p:spPr>
        <p:txBody>
          <a:bodyPr wrap="square" rtlCol="0">
            <a:spAutoFit/>
          </a:bodyPr>
          <a:lstStyle/>
          <a:p>
            <a:pPr algn="ctr"/>
            <a:r>
              <a:rPr lang="en-US" b="1" dirty="0" smtClean="0">
                <a:solidFill>
                  <a:srgbClr val="FFFF00"/>
                </a:solidFill>
              </a:rPr>
              <a:t>Manifesting  Power to Authority of the Ekklesia </a:t>
            </a:r>
            <a:endParaRPr lang="en-US" b="1" dirty="0">
              <a:solidFill>
                <a:srgbClr val="FFFF00"/>
              </a:solidFill>
            </a:endParaRPr>
          </a:p>
        </p:txBody>
      </p:sp>
      <p:sp>
        <p:nvSpPr>
          <p:cNvPr id="7" name="TextBox 6"/>
          <p:cNvSpPr txBox="1"/>
          <p:nvPr/>
        </p:nvSpPr>
        <p:spPr>
          <a:xfrm>
            <a:off x="2667000" y="914400"/>
            <a:ext cx="6172200" cy="6135013"/>
          </a:xfrm>
          <a:prstGeom prst="rect">
            <a:avLst/>
          </a:prstGeom>
          <a:noFill/>
        </p:spPr>
        <p:txBody>
          <a:bodyPr wrap="square" rtlCol="0">
            <a:spAutoFit/>
          </a:bodyPr>
          <a:lstStyle/>
          <a:p>
            <a:pPr algn="just"/>
            <a:r>
              <a:rPr lang="en-US" sz="1600" dirty="0" smtClean="0">
                <a:solidFill>
                  <a:schemeClr val="bg1"/>
                </a:solidFill>
              </a:rPr>
              <a:t>Acts 3: “</a:t>
            </a:r>
            <a:r>
              <a:rPr lang="en-US" sz="1600" baseline="30000" dirty="0" smtClean="0">
                <a:solidFill>
                  <a:schemeClr val="bg1"/>
                </a:solidFill>
              </a:rPr>
              <a:t>3 </a:t>
            </a:r>
            <a:r>
              <a:rPr lang="en-US" sz="1600" dirty="0" smtClean="0">
                <a:solidFill>
                  <a:schemeClr val="bg1"/>
                </a:solidFill>
              </a:rPr>
              <a:t>When he noticed Peter and John going into the temple, he begged them for money. </a:t>
            </a:r>
            <a:r>
              <a:rPr lang="en-US" sz="1600" baseline="30000" dirty="0" smtClean="0">
                <a:solidFill>
                  <a:schemeClr val="bg1"/>
                </a:solidFill>
              </a:rPr>
              <a:t>4 </a:t>
            </a:r>
            <a:r>
              <a:rPr lang="en-US" sz="1600" dirty="0" smtClean="0">
                <a:solidFill>
                  <a:schemeClr val="bg1"/>
                </a:solidFill>
              </a:rPr>
              <a:t>Peter and John, looking straight into the eyes of the crippled man, said, “Look at us!” </a:t>
            </a:r>
            <a:r>
              <a:rPr lang="en-US" sz="1600" baseline="30000" dirty="0" smtClean="0">
                <a:solidFill>
                  <a:schemeClr val="bg1"/>
                </a:solidFill>
              </a:rPr>
              <a:t>5 </a:t>
            </a:r>
            <a:r>
              <a:rPr lang="en-US" sz="1600" dirty="0" smtClean="0">
                <a:solidFill>
                  <a:schemeClr val="bg1"/>
                </a:solidFill>
              </a:rPr>
              <a:t>Expecting a gift, he readily gave them his attention. </a:t>
            </a:r>
            <a:r>
              <a:rPr lang="en-US" sz="1600" baseline="30000" dirty="0" smtClean="0">
                <a:solidFill>
                  <a:schemeClr val="bg1"/>
                </a:solidFill>
              </a:rPr>
              <a:t>6 </a:t>
            </a:r>
            <a:r>
              <a:rPr lang="en-US" sz="1600" dirty="0" smtClean="0">
                <a:solidFill>
                  <a:schemeClr val="bg1"/>
                </a:solidFill>
              </a:rPr>
              <a:t>Then Peter said, “I don’t have money, but I’ll give you this—by the power of the name of Jesus Christ of Nazareth, stand up and walk!”</a:t>
            </a:r>
            <a:endParaRPr lang="en-US" sz="1000" dirty="0" smtClean="0">
              <a:solidFill>
                <a:schemeClr val="bg1"/>
              </a:solidFill>
            </a:endParaRPr>
          </a:p>
          <a:p>
            <a:pPr algn="just"/>
            <a:endParaRPr lang="en-US" sz="1000" dirty="0" smtClean="0">
              <a:solidFill>
                <a:schemeClr val="bg1"/>
              </a:solidFill>
            </a:endParaRPr>
          </a:p>
          <a:p>
            <a:pPr algn="just"/>
            <a:r>
              <a:rPr lang="en-US" sz="1600" dirty="0" smtClean="0">
                <a:solidFill>
                  <a:schemeClr val="bg1"/>
                </a:solidFill>
              </a:rPr>
              <a:t>Acts 16: “</a:t>
            </a:r>
            <a:r>
              <a:rPr lang="en-US" sz="1600" baseline="30000" dirty="0" smtClean="0">
                <a:solidFill>
                  <a:schemeClr val="bg1"/>
                </a:solidFill>
              </a:rPr>
              <a:t>17 </a:t>
            </a:r>
            <a:r>
              <a:rPr lang="en-US" sz="1600" dirty="0" smtClean="0">
                <a:solidFill>
                  <a:schemeClr val="bg1"/>
                </a:solidFill>
              </a:rPr>
              <a:t>She kept following us, shouting, “These men are servants of the Great High God, and they’re telling us how to be saved!” </a:t>
            </a:r>
            <a:r>
              <a:rPr lang="en-US" sz="1600" baseline="30000" dirty="0" smtClean="0">
                <a:solidFill>
                  <a:schemeClr val="bg1"/>
                </a:solidFill>
              </a:rPr>
              <a:t>18 </a:t>
            </a:r>
            <a:r>
              <a:rPr lang="en-US" sz="1600" dirty="0" smtClean="0">
                <a:solidFill>
                  <a:schemeClr val="bg1"/>
                </a:solidFill>
              </a:rPr>
              <a:t>Day after day she continued to do this, until Paul, greatly annoyed, turned and said to the spirit indwelling her, “I command you in the name of Jesus, the Anointed One, to come out of her, now!” At that very moment, the spirit (Python) came out of her!”</a:t>
            </a:r>
            <a:endParaRPr lang="en-US" sz="1000" dirty="0" smtClean="0">
              <a:solidFill>
                <a:schemeClr val="bg1"/>
              </a:solidFill>
            </a:endParaRPr>
          </a:p>
          <a:p>
            <a:pPr algn="just"/>
            <a:endParaRPr lang="en-US" sz="1000" dirty="0" smtClean="0">
              <a:solidFill>
                <a:schemeClr val="bg1"/>
              </a:solidFill>
            </a:endParaRPr>
          </a:p>
          <a:p>
            <a:pPr algn="just"/>
            <a:endParaRPr lang="en-US" sz="1000" dirty="0" smtClean="0">
              <a:solidFill>
                <a:schemeClr val="bg1"/>
              </a:solidFill>
            </a:endParaRPr>
          </a:p>
          <a:p>
            <a:pPr algn="just"/>
            <a:r>
              <a:rPr lang="en-US" sz="1600" dirty="0" smtClean="0">
                <a:solidFill>
                  <a:schemeClr val="bg1"/>
                </a:solidFill>
              </a:rPr>
              <a:t>Acts 5: “</a:t>
            </a:r>
            <a:r>
              <a:rPr lang="en-US" sz="1600" baseline="30000" dirty="0" smtClean="0">
                <a:solidFill>
                  <a:schemeClr val="bg1"/>
                </a:solidFill>
              </a:rPr>
              <a:t>3 </a:t>
            </a:r>
            <a:r>
              <a:rPr lang="en-US" sz="1600" i="1" dirty="0" smtClean="0">
                <a:solidFill>
                  <a:schemeClr val="bg1"/>
                </a:solidFill>
              </a:rPr>
              <a:t>God revealed their secret to Peter</a:t>
            </a:r>
            <a:r>
              <a:rPr lang="en-US" sz="1600" dirty="0" smtClean="0">
                <a:solidFill>
                  <a:schemeClr val="bg1"/>
                </a:solidFill>
              </a:rPr>
              <a:t>,</a:t>
            </a:r>
            <a:r>
              <a:rPr lang="en-US" sz="1600" baseline="30000" dirty="0" smtClean="0">
                <a:solidFill>
                  <a:schemeClr val="bg1"/>
                </a:solidFill>
              </a:rPr>
              <a:t> </a:t>
            </a:r>
            <a:r>
              <a:rPr lang="en-US" sz="1600" dirty="0" smtClean="0">
                <a:solidFill>
                  <a:schemeClr val="bg1"/>
                </a:solidFill>
              </a:rPr>
              <a:t>so he said to him, “Ananias, why did you let Satan fill your heart and make you think you could lie to the Holy Spirit? </a:t>
            </a:r>
            <a:r>
              <a:rPr lang="en-US" sz="1600" baseline="30000" dirty="0" smtClean="0">
                <a:solidFill>
                  <a:schemeClr val="bg1"/>
                </a:solidFill>
              </a:rPr>
              <a:t>5 </a:t>
            </a:r>
            <a:r>
              <a:rPr lang="en-US" sz="1600" dirty="0" smtClean="0">
                <a:solidFill>
                  <a:schemeClr val="bg1"/>
                </a:solidFill>
              </a:rPr>
              <a:t>The moment Ananias heard those words, he fell over dead.” </a:t>
            </a:r>
            <a:endParaRPr lang="en-US" sz="1000" dirty="0" smtClean="0">
              <a:solidFill>
                <a:schemeClr val="bg1"/>
              </a:solidFill>
            </a:endParaRPr>
          </a:p>
          <a:p>
            <a:pPr algn="just"/>
            <a:endParaRPr lang="en-US" sz="1600" baseline="30000" dirty="0" smtClean="0">
              <a:solidFill>
                <a:schemeClr val="bg1"/>
              </a:solidFill>
            </a:endParaRPr>
          </a:p>
          <a:p>
            <a:pPr algn="just"/>
            <a:r>
              <a:rPr lang="en-US" sz="1600" baseline="30000" dirty="0" smtClean="0">
                <a:solidFill>
                  <a:schemeClr val="bg1"/>
                </a:solidFill>
              </a:rPr>
              <a:t>9 </a:t>
            </a:r>
            <a:r>
              <a:rPr lang="en-US" sz="1600" dirty="0" smtClean="0">
                <a:solidFill>
                  <a:schemeClr val="bg1"/>
                </a:solidFill>
              </a:rPr>
              <a:t>Peter told her, “Why have you agreed together to test the Spirit of the Lord?</a:t>
            </a:r>
            <a:r>
              <a:rPr lang="en-US" sz="1600" baseline="30000" dirty="0" smtClean="0">
                <a:solidFill>
                  <a:schemeClr val="bg1"/>
                </a:solidFill>
              </a:rPr>
              <a:t> </a:t>
            </a:r>
            <a:r>
              <a:rPr lang="en-US" sz="1600" dirty="0" smtClean="0">
                <a:solidFill>
                  <a:schemeClr val="bg1"/>
                </a:solidFill>
              </a:rPr>
              <a:t>I hear the footsteps of those who buried your husband at the door—they’re coming here to bury you too!” </a:t>
            </a:r>
            <a:r>
              <a:rPr lang="en-US" sz="1600" baseline="30000" dirty="0" smtClean="0">
                <a:solidFill>
                  <a:schemeClr val="bg1"/>
                </a:solidFill>
              </a:rPr>
              <a:t>10 </a:t>
            </a:r>
            <a:r>
              <a:rPr lang="en-US" sz="1600" dirty="0" smtClean="0">
                <a:solidFill>
                  <a:schemeClr val="bg1"/>
                </a:solidFill>
              </a:rPr>
              <a:t>At that moment she dropped dead at Peter’s feet.”</a:t>
            </a:r>
          </a:p>
          <a:p>
            <a:pPr algn="just"/>
            <a:endParaRPr lang="en-US" sz="1600" dirty="0" smtClean="0">
              <a:solidFill>
                <a:schemeClr val="bg1"/>
              </a:solidFill>
            </a:endParaRPr>
          </a:p>
          <a:p>
            <a:pPr algn="just"/>
            <a:endParaRPr lang="en-US" sz="1600" dirty="0">
              <a:solidFill>
                <a:schemeClr val="bg1"/>
              </a:solidFill>
            </a:endParaRPr>
          </a:p>
        </p:txBody>
      </p:sp>
      <p:sp>
        <p:nvSpPr>
          <p:cNvPr id="8" name="Slide Number Placeholder 7"/>
          <p:cNvSpPr>
            <a:spLocks noGrp="1"/>
          </p:cNvSpPr>
          <p:nvPr>
            <p:ph type="sldNum" sz="quarter" idx="12"/>
          </p:nvPr>
        </p:nvSpPr>
        <p:spPr/>
        <p:txBody>
          <a:bodyPr/>
          <a:lstStyle/>
          <a:p>
            <a:fld id="{61E46629-ECDF-4C6F-8139-24F881EA838D}"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2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p:cNvPicPr>
            <a:picLocks noChangeAspect="1" noChangeArrowheads="1"/>
          </p:cNvPicPr>
          <p:nvPr/>
        </p:nvPicPr>
        <p:blipFill>
          <a:blip r:embed="rId2"/>
          <a:srcRect/>
          <a:stretch>
            <a:fillRect/>
          </a:stretch>
        </p:blipFill>
        <p:spPr bwMode="auto">
          <a:xfrm>
            <a:off x="457200" y="533400"/>
            <a:ext cx="4191000" cy="2438400"/>
          </a:xfrm>
          <a:prstGeom prst="rect">
            <a:avLst/>
          </a:prstGeom>
          <a:noFill/>
          <a:ln w="19050">
            <a:solidFill>
              <a:schemeClr val="tx2">
                <a:lumMod val="60000"/>
                <a:lumOff val="40000"/>
              </a:schemeClr>
            </a:solidFill>
            <a:miter lim="800000"/>
            <a:headEnd/>
            <a:tailEnd/>
          </a:ln>
          <a:effectLst/>
        </p:spPr>
      </p:pic>
      <p:sp>
        <p:nvSpPr>
          <p:cNvPr id="4" name="TextBox 3"/>
          <p:cNvSpPr txBox="1"/>
          <p:nvPr/>
        </p:nvSpPr>
        <p:spPr>
          <a:xfrm>
            <a:off x="4953000" y="457200"/>
            <a:ext cx="3657600" cy="2554545"/>
          </a:xfrm>
          <a:prstGeom prst="rect">
            <a:avLst/>
          </a:prstGeom>
          <a:noFill/>
        </p:spPr>
        <p:txBody>
          <a:bodyPr wrap="square" rtlCol="0">
            <a:spAutoFit/>
          </a:bodyPr>
          <a:lstStyle/>
          <a:p>
            <a:pPr marL="342900" indent="-342900">
              <a:buFont typeface="+mj-lt"/>
              <a:buAutoNum type="arabicPeriod"/>
            </a:pPr>
            <a:r>
              <a:rPr lang="en-US" sz="1600" b="1" dirty="0" smtClean="0">
                <a:solidFill>
                  <a:schemeClr val="bg1"/>
                </a:solidFill>
              </a:rPr>
              <a:t>   </a:t>
            </a:r>
            <a:r>
              <a:rPr lang="en-US" sz="1600" b="1" dirty="0" smtClean="0">
                <a:solidFill>
                  <a:srgbClr val="FFFF00"/>
                </a:solidFill>
              </a:rPr>
              <a:t>The Blood Covenant</a:t>
            </a:r>
            <a:r>
              <a:rPr lang="en-US" sz="1600" b="1" dirty="0" smtClean="0">
                <a:solidFill>
                  <a:schemeClr val="bg1"/>
                </a:solidFill>
              </a:rPr>
              <a:t>:</a:t>
            </a:r>
          </a:p>
          <a:p>
            <a:pPr marL="342900" indent="-342900">
              <a:buFont typeface="+mj-lt"/>
              <a:buAutoNum type="arabicPeriod"/>
            </a:pPr>
            <a:endParaRPr lang="en-US" sz="1600" b="1" dirty="0" smtClean="0">
              <a:solidFill>
                <a:schemeClr val="bg1"/>
              </a:solidFill>
            </a:endParaRPr>
          </a:p>
          <a:p>
            <a:pPr marL="342900" indent="-342900">
              <a:buFont typeface="+mj-lt"/>
              <a:buAutoNum type="arabicPeriod"/>
            </a:pPr>
            <a:r>
              <a:rPr lang="en-US" sz="1600" b="1" dirty="0" smtClean="0">
                <a:solidFill>
                  <a:schemeClr val="bg1"/>
                </a:solidFill>
              </a:rPr>
              <a:t>   </a:t>
            </a:r>
            <a:r>
              <a:rPr lang="en-US" sz="1600" b="1" dirty="0" smtClean="0">
                <a:solidFill>
                  <a:srgbClr val="FFFF00"/>
                </a:solidFill>
              </a:rPr>
              <a:t>Divine Providence</a:t>
            </a:r>
            <a:r>
              <a:rPr lang="en-US" sz="1600" b="1" dirty="0" smtClean="0">
                <a:solidFill>
                  <a:schemeClr val="bg1"/>
                </a:solidFill>
              </a:rPr>
              <a:t>:</a:t>
            </a:r>
          </a:p>
          <a:p>
            <a:pPr marL="800100" lvl="1" indent="-342900"/>
            <a:r>
              <a:rPr lang="en-US" sz="1600" b="1" dirty="0" smtClean="0">
                <a:solidFill>
                  <a:schemeClr val="bg1"/>
                </a:solidFill>
              </a:rPr>
              <a:t>a)   Founding Fathers</a:t>
            </a:r>
          </a:p>
          <a:p>
            <a:pPr marL="800100" lvl="1" indent="-342900">
              <a:buAutoNum type="alphaLcParenR" startAt="2"/>
            </a:pPr>
            <a:r>
              <a:rPr lang="en-US" sz="1600" b="1" dirty="0" smtClean="0">
                <a:solidFill>
                  <a:schemeClr val="bg1"/>
                </a:solidFill>
              </a:rPr>
              <a:t>Restore Kingdom Values</a:t>
            </a:r>
          </a:p>
          <a:p>
            <a:pPr marL="800100" lvl="1" indent="-342900">
              <a:buAutoNum type="alphaLcParenR" startAt="2"/>
            </a:pPr>
            <a:r>
              <a:rPr lang="en-US" sz="1600" b="1" dirty="0" smtClean="0">
                <a:solidFill>
                  <a:schemeClr val="bg1"/>
                </a:solidFill>
              </a:rPr>
              <a:t>The Ekklesia</a:t>
            </a:r>
          </a:p>
          <a:p>
            <a:pPr marL="800100" lvl="1" indent="-342900">
              <a:buFont typeface="+mj-lt"/>
              <a:buAutoNum type="arabicPeriod"/>
            </a:pPr>
            <a:endParaRPr lang="en-US" sz="1600" b="1" dirty="0" smtClean="0">
              <a:solidFill>
                <a:schemeClr val="bg1"/>
              </a:solidFill>
            </a:endParaRPr>
          </a:p>
          <a:p>
            <a:pPr marL="342900" indent="-342900">
              <a:buFont typeface="+mj-lt"/>
              <a:buAutoNum type="arabicPeriod"/>
            </a:pPr>
            <a:r>
              <a:rPr lang="en-US" sz="1600" b="1" dirty="0" smtClean="0">
                <a:solidFill>
                  <a:schemeClr val="bg1"/>
                </a:solidFill>
              </a:rPr>
              <a:t>   </a:t>
            </a:r>
            <a:r>
              <a:rPr lang="en-US" sz="1600" b="1" dirty="0" smtClean="0">
                <a:solidFill>
                  <a:srgbClr val="FFFF00"/>
                </a:solidFill>
              </a:rPr>
              <a:t>Shift in Power and Authority</a:t>
            </a:r>
            <a:r>
              <a:rPr lang="en-US" sz="1600" b="1" dirty="0" smtClean="0">
                <a:solidFill>
                  <a:schemeClr val="bg1"/>
                </a:solidFill>
              </a:rPr>
              <a:t>:</a:t>
            </a:r>
          </a:p>
          <a:p>
            <a:pPr marL="800100" lvl="1" indent="-342900">
              <a:buAutoNum type="alphaLcParenR"/>
            </a:pPr>
            <a:r>
              <a:rPr lang="en-US" sz="1600" b="1" dirty="0" smtClean="0">
                <a:solidFill>
                  <a:schemeClr val="bg1"/>
                </a:solidFill>
              </a:rPr>
              <a:t>Sword – Scepter</a:t>
            </a:r>
          </a:p>
          <a:p>
            <a:pPr marL="800100" lvl="1" indent="-342900">
              <a:buAutoNum type="alphaLcParenR"/>
            </a:pPr>
            <a:r>
              <a:rPr lang="en-US" sz="1600" b="1" dirty="0" smtClean="0">
                <a:solidFill>
                  <a:schemeClr val="bg1"/>
                </a:solidFill>
              </a:rPr>
              <a:t>The “Vision”</a:t>
            </a:r>
            <a:endParaRPr lang="en-US" sz="1600" b="1" dirty="0">
              <a:solidFill>
                <a:schemeClr val="bg1"/>
              </a:solidFill>
            </a:endParaRPr>
          </a:p>
        </p:txBody>
      </p:sp>
      <p:pic>
        <p:nvPicPr>
          <p:cNvPr id="4098" name="Picture 2" descr="See the source image"/>
          <p:cNvPicPr>
            <a:picLocks noChangeAspect="1" noChangeArrowheads="1"/>
          </p:cNvPicPr>
          <p:nvPr/>
        </p:nvPicPr>
        <p:blipFill>
          <a:blip r:embed="rId3"/>
          <a:srcRect/>
          <a:stretch>
            <a:fillRect/>
          </a:stretch>
        </p:blipFill>
        <p:spPr bwMode="auto">
          <a:xfrm>
            <a:off x="1028700" y="3657600"/>
            <a:ext cx="7086600" cy="2619376"/>
          </a:xfrm>
          <a:prstGeom prst="rect">
            <a:avLst/>
          </a:prstGeom>
          <a:noFill/>
        </p:spPr>
      </p:pic>
      <p:sp>
        <p:nvSpPr>
          <p:cNvPr id="6" name="Slide Number Placeholder 5"/>
          <p:cNvSpPr>
            <a:spLocks noGrp="1"/>
          </p:cNvSpPr>
          <p:nvPr>
            <p:ph type="sldNum" sz="quarter" idx="12"/>
          </p:nvPr>
        </p:nvSpPr>
        <p:spPr/>
        <p:txBody>
          <a:bodyPr/>
          <a:lstStyle/>
          <a:p>
            <a:fld id="{61E46629-ECDF-4C6F-8139-24F881EA838D}"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2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C:\Users\Owner\Pictures\Christian Pictures\Lion of Fire.jpg"/>
          <p:cNvPicPr>
            <a:picLocks noChangeAspect="1" noChangeArrowheads="1"/>
          </p:cNvPicPr>
          <p:nvPr/>
        </p:nvPicPr>
        <p:blipFill>
          <a:blip r:embed="rId2"/>
          <a:srcRect/>
          <a:stretch>
            <a:fillRect/>
          </a:stretch>
        </p:blipFill>
        <p:spPr bwMode="auto">
          <a:xfrm>
            <a:off x="714936" y="685800"/>
            <a:ext cx="7714129" cy="4873453"/>
          </a:xfrm>
          <a:prstGeom prst="rect">
            <a:avLst/>
          </a:prstGeom>
          <a:noFill/>
          <a:ln>
            <a:noFill/>
          </a:ln>
        </p:spPr>
      </p:pic>
      <p:sp>
        <p:nvSpPr>
          <p:cNvPr id="4" name="TextBox 3"/>
          <p:cNvSpPr txBox="1"/>
          <p:nvPr/>
        </p:nvSpPr>
        <p:spPr>
          <a:xfrm>
            <a:off x="685800" y="5867400"/>
            <a:ext cx="7772400" cy="523220"/>
          </a:xfrm>
          <a:prstGeom prst="rect">
            <a:avLst/>
          </a:prstGeom>
          <a:noFill/>
        </p:spPr>
        <p:txBody>
          <a:bodyPr wrap="square" rtlCol="0">
            <a:spAutoFit/>
          </a:bodyPr>
          <a:lstStyle/>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 APOLSTLE WENTROBEL – GOD BLESS</a:t>
            </a:r>
            <a:endParaRPr lang="en-US" sz="2800" dirty="0"/>
          </a:p>
        </p:txBody>
      </p:sp>
      <p:sp>
        <p:nvSpPr>
          <p:cNvPr id="5" name="Slide Number Placeholder 4"/>
          <p:cNvSpPr>
            <a:spLocks noGrp="1"/>
          </p:cNvSpPr>
          <p:nvPr>
            <p:ph type="sldNum" sz="quarter" idx="12"/>
          </p:nvPr>
        </p:nvSpPr>
        <p:spPr/>
        <p:txBody>
          <a:bodyPr/>
          <a:lstStyle/>
          <a:p>
            <a:fld id="{61E46629-ECDF-4C6F-8139-24F881EA838D}" type="slidenum">
              <a:rPr lang="en-US" smtClean="0"/>
              <a:pPr/>
              <a:t>25</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p:cNvPicPr>
            <a:picLocks noChangeAspect="1" noChangeArrowheads="1"/>
          </p:cNvPicPr>
          <p:nvPr/>
        </p:nvPicPr>
        <p:blipFill>
          <a:blip r:embed="rId2"/>
          <a:srcRect/>
          <a:stretch>
            <a:fillRect/>
          </a:stretch>
        </p:blipFill>
        <p:spPr bwMode="auto">
          <a:xfrm>
            <a:off x="0" y="0"/>
            <a:ext cx="9143999" cy="6858000"/>
          </a:xfrm>
          <a:prstGeom prst="rect">
            <a:avLst/>
          </a:prstGeom>
          <a:noFill/>
        </p:spPr>
      </p:pic>
      <p:sp>
        <p:nvSpPr>
          <p:cNvPr id="7" name="TextBox 6"/>
          <p:cNvSpPr txBox="1"/>
          <p:nvPr/>
        </p:nvSpPr>
        <p:spPr>
          <a:xfrm>
            <a:off x="6553200" y="6400800"/>
            <a:ext cx="2362200" cy="338554"/>
          </a:xfrm>
          <a:prstGeom prst="rect">
            <a:avLst/>
          </a:prstGeom>
          <a:solidFill>
            <a:schemeClr val="accent3"/>
          </a:solidFill>
          <a:ln>
            <a:solidFill>
              <a:schemeClr val="tx1"/>
            </a:solidFill>
          </a:ln>
        </p:spPr>
        <p:txBody>
          <a:bodyPr wrap="square" rtlCol="0">
            <a:spAutoFit/>
          </a:bodyPr>
          <a:lstStyle/>
          <a:p>
            <a:pPr algn="ctr"/>
            <a:r>
              <a:rPr lang="en-US" sz="1600" b="1" dirty="0" smtClean="0">
                <a:solidFill>
                  <a:srgbClr val="FF0000"/>
                </a:solidFill>
                <a:effectLst>
                  <a:outerShdw blurRad="38100" dist="38100" dir="2700000" algn="tl">
                    <a:srgbClr val="000000">
                      <a:alpha val="43137"/>
                    </a:srgbClr>
                  </a:outerShdw>
                </a:effectLst>
                <a:latin typeface="Arial Black" pitchFamily="34" charset="0"/>
              </a:rPr>
              <a:t>BLOOD COVENANT</a:t>
            </a:r>
            <a:endParaRPr lang="en-US" sz="1600" b="1" dirty="0">
              <a:solidFill>
                <a:srgbClr val="FF0000"/>
              </a:solidFill>
              <a:effectLst>
                <a:outerShdw blurRad="38100" dist="38100" dir="2700000" algn="tl">
                  <a:srgbClr val="000000">
                    <a:alpha val="43137"/>
                  </a:srgbClr>
                </a:outerShdw>
              </a:effectLst>
              <a:latin typeface="Arial Black" pitchFamily="34" charset="0"/>
            </a:endParaRPr>
          </a:p>
        </p:txBody>
      </p:sp>
      <p:sp>
        <p:nvSpPr>
          <p:cNvPr id="4" name="Slide Number Placeholder 3"/>
          <p:cNvSpPr>
            <a:spLocks noGrp="1"/>
          </p:cNvSpPr>
          <p:nvPr>
            <p:ph type="sldNum" sz="quarter" idx="12"/>
          </p:nvPr>
        </p:nvSpPr>
        <p:spPr/>
        <p:txBody>
          <a:bodyPr/>
          <a:lstStyle/>
          <a:p>
            <a:fld id="{61E46629-ECDF-4C6F-8139-24F881EA838D}"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002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2057400" y="457200"/>
            <a:ext cx="2376603" cy="1828800"/>
            <a:chOff x="1371600" y="1066800"/>
            <a:chExt cx="3143250" cy="2133600"/>
          </a:xfrm>
        </p:grpSpPr>
        <p:pic>
          <p:nvPicPr>
            <p:cNvPr id="13" name="Picture 12" descr="Image result for picture of original land given promised to israel"/>
            <p:cNvPicPr>
              <a:picLocks noChangeAspect="1" noChangeArrowheads="1"/>
            </p:cNvPicPr>
            <p:nvPr/>
          </p:nvPicPr>
          <p:blipFill>
            <a:blip r:embed="rId2"/>
            <a:srcRect/>
            <a:stretch>
              <a:fillRect/>
            </a:stretch>
          </p:blipFill>
          <p:spPr bwMode="auto">
            <a:xfrm>
              <a:off x="1371600" y="1066800"/>
              <a:ext cx="3143250" cy="2133600"/>
            </a:xfrm>
            <a:prstGeom prst="rect">
              <a:avLst/>
            </a:prstGeom>
            <a:noFill/>
            <a:ln>
              <a:solidFill>
                <a:schemeClr val="tx1"/>
              </a:solidFill>
            </a:ln>
          </p:spPr>
        </p:pic>
        <p:sp>
          <p:nvSpPr>
            <p:cNvPr id="14" name="TextBox 7"/>
            <p:cNvSpPr txBox="1"/>
            <p:nvPr/>
          </p:nvSpPr>
          <p:spPr>
            <a:xfrm>
              <a:off x="1371600" y="1447800"/>
              <a:ext cx="1981200" cy="4667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rgbClr val="FF0000"/>
                  </a:solidFill>
                  <a:latin typeface="Arial Black" pitchFamily="34" charset="0"/>
                </a:rPr>
                <a:t>ORIGINAL BORDERS</a:t>
              </a:r>
              <a:endParaRPr lang="en-US" sz="900" b="1" dirty="0">
                <a:solidFill>
                  <a:srgbClr val="FF0000"/>
                </a:solidFill>
                <a:latin typeface="Arial Black" pitchFamily="34" charset="0"/>
              </a:endParaRPr>
            </a:p>
          </p:txBody>
        </p:sp>
      </p:grpSp>
      <p:grpSp>
        <p:nvGrpSpPr>
          <p:cNvPr id="15" name="Group 14"/>
          <p:cNvGrpSpPr/>
          <p:nvPr/>
        </p:nvGrpSpPr>
        <p:grpSpPr>
          <a:xfrm>
            <a:off x="4953000" y="457200"/>
            <a:ext cx="2362200" cy="1828800"/>
            <a:chOff x="4648200" y="1066800"/>
            <a:chExt cx="3124200" cy="2133600"/>
          </a:xfrm>
        </p:grpSpPr>
        <p:pic>
          <p:nvPicPr>
            <p:cNvPr id="16" name="Picture 15" descr="See the source image"/>
            <p:cNvPicPr>
              <a:picLocks noChangeAspect="1" noChangeArrowheads="1"/>
            </p:cNvPicPr>
            <p:nvPr/>
          </p:nvPicPr>
          <p:blipFill>
            <a:blip r:embed="rId3"/>
            <a:srcRect/>
            <a:stretch>
              <a:fillRect/>
            </a:stretch>
          </p:blipFill>
          <p:spPr bwMode="auto">
            <a:xfrm>
              <a:off x="4648200" y="1066800"/>
              <a:ext cx="3124200" cy="2133600"/>
            </a:xfrm>
            <a:prstGeom prst="rect">
              <a:avLst/>
            </a:prstGeom>
            <a:noFill/>
            <a:ln>
              <a:solidFill>
                <a:schemeClr val="tx1"/>
              </a:solidFill>
            </a:ln>
          </p:spPr>
        </p:pic>
        <p:sp>
          <p:nvSpPr>
            <p:cNvPr id="17" name="TextBox 8"/>
            <p:cNvSpPr txBox="1"/>
            <p:nvPr/>
          </p:nvSpPr>
          <p:spPr>
            <a:xfrm>
              <a:off x="4648200" y="1447800"/>
              <a:ext cx="1524000" cy="4667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smtClean="0">
                  <a:solidFill>
                    <a:srgbClr val="FF0000"/>
                  </a:solidFill>
                  <a:latin typeface="Arial Black" pitchFamily="34" charset="0"/>
                </a:rPr>
                <a:t>2019 </a:t>
              </a:r>
              <a:r>
                <a:rPr lang="en-US" sz="900" b="1" dirty="0" smtClean="0">
                  <a:solidFill>
                    <a:srgbClr val="FF0000"/>
                  </a:solidFill>
                  <a:latin typeface="Arial Black" pitchFamily="34" charset="0"/>
                </a:rPr>
                <a:t>BORDERS</a:t>
              </a:r>
              <a:endParaRPr lang="en-US" sz="900" b="1" dirty="0">
                <a:solidFill>
                  <a:srgbClr val="FF0000"/>
                </a:solidFill>
                <a:latin typeface="Arial Black" pitchFamily="34" charset="0"/>
              </a:endParaRPr>
            </a:p>
          </p:txBody>
        </p:sp>
      </p:grpSp>
      <p:sp>
        <p:nvSpPr>
          <p:cNvPr id="18" name="TextBox 17"/>
          <p:cNvSpPr txBox="1"/>
          <p:nvPr/>
        </p:nvSpPr>
        <p:spPr>
          <a:xfrm>
            <a:off x="533400" y="2514600"/>
            <a:ext cx="8305800" cy="4247317"/>
          </a:xfrm>
          <a:prstGeom prst="rect">
            <a:avLst/>
          </a:prstGeom>
          <a:noFill/>
        </p:spPr>
        <p:txBody>
          <a:bodyPr wrap="square" rtlCol="0">
            <a:spAutoFit/>
          </a:bodyPr>
          <a:lstStyle/>
          <a:p>
            <a:pPr algn="just"/>
            <a:r>
              <a:rPr lang="en-US" sz="1400" b="1" dirty="0">
                <a:solidFill>
                  <a:schemeClr val="bg1"/>
                </a:solidFill>
                <a:effectLst>
                  <a:outerShdw blurRad="50800" dist="38100" algn="tr" rotWithShape="0">
                    <a:prstClr val="black">
                      <a:alpha val="40000"/>
                    </a:prstClr>
                  </a:outerShdw>
                </a:effectLst>
              </a:rPr>
              <a:t>What is the land that God promised to Israel?</a:t>
            </a:r>
            <a:endParaRPr lang="en-US" sz="1400" dirty="0">
              <a:solidFill>
                <a:schemeClr val="bg1"/>
              </a:solidFill>
              <a:effectLst>
                <a:outerShdw blurRad="50800" dist="38100" algn="tr" rotWithShape="0">
                  <a:prstClr val="black">
                    <a:alpha val="40000"/>
                  </a:prstClr>
                </a:outerShdw>
              </a:effectLst>
            </a:endParaRPr>
          </a:p>
          <a:p>
            <a:pPr algn="just"/>
            <a:r>
              <a:rPr lang="en-US" sz="1400" b="1" dirty="0">
                <a:solidFill>
                  <a:schemeClr val="bg1"/>
                </a:solidFill>
                <a:effectLst>
                  <a:outerShdw blurRad="50800" dist="38100" algn="tr" rotWithShape="0">
                    <a:prstClr val="black">
                      <a:alpha val="40000"/>
                    </a:prstClr>
                  </a:outerShdw>
                </a:effectLst>
              </a:rPr>
              <a:t> </a:t>
            </a:r>
            <a:endParaRPr lang="en-US" sz="1400" dirty="0">
              <a:solidFill>
                <a:schemeClr val="bg1"/>
              </a:solidFill>
              <a:effectLst>
                <a:outerShdw blurRad="50800" dist="38100" algn="tr" rotWithShape="0">
                  <a:prstClr val="black">
                    <a:alpha val="40000"/>
                  </a:prstClr>
                </a:outerShdw>
              </a:effectLst>
            </a:endParaRPr>
          </a:p>
          <a:p>
            <a:pPr algn="just"/>
            <a:r>
              <a:rPr lang="en-US" sz="1400" b="1" dirty="0">
                <a:solidFill>
                  <a:schemeClr val="bg1"/>
                </a:solidFill>
                <a:effectLst>
                  <a:outerShdw blurRad="50800" dist="38100" algn="tr" rotWithShape="0">
                    <a:prstClr val="black">
                      <a:alpha val="40000"/>
                    </a:prstClr>
                  </a:outerShdw>
                </a:effectLst>
              </a:rPr>
              <a:t>In regards to the land that Jehovah has promised Israel, Genesis 15:18 declares to Abraham; “To your descendants I give this land, from the river of Egypt to the great river, the Euphrates.” God later confirms this promise to Abraham’s son </a:t>
            </a:r>
            <a:r>
              <a:rPr lang="en-US" sz="1400" b="1" u="sng" dirty="0">
                <a:solidFill>
                  <a:schemeClr val="bg1"/>
                </a:solidFill>
                <a:effectLst>
                  <a:outerShdw blurRad="50800" dist="38100" algn="tr" rotWithShape="0">
                    <a:prstClr val="black">
                      <a:alpha val="40000"/>
                    </a:prstClr>
                  </a:outerShdw>
                </a:effectLst>
              </a:rPr>
              <a:t>Isaac</a:t>
            </a:r>
            <a:r>
              <a:rPr lang="en-US" sz="1400" b="1" dirty="0">
                <a:solidFill>
                  <a:schemeClr val="bg1"/>
                </a:solidFill>
                <a:effectLst>
                  <a:outerShdw blurRad="50800" dist="38100" algn="tr" rotWithShape="0">
                    <a:prstClr val="black">
                      <a:alpha val="40000"/>
                    </a:prstClr>
                  </a:outerShdw>
                </a:effectLst>
              </a:rPr>
              <a:t> and Isaac’s son </a:t>
            </a:r>
            <a:r>
              <a:rPr lang="en-US" sz="1400" b="1" u="sng" dirty="0">
                <a:solidFill>
                  <a:schemeClr val="bg1"/>
                </a:solidFill>
                <a:effectLst>
                  <a:outerShdw blurRad="50800" dist="38100" algn="tr" rotWithShape="0">
                    <a:prstClr val="black">
                      <a:alpha val="40000"/>
                    </a:prstClr>
                  </a:outerShdw>
                </a:effectLst>
              </a:rPr>
              <a:t>Jacob</a:t>
            </a:r>
            <a:r>
              <a:rPr lang="en-US" sz="1400" b="1" dirty="0">
                <a:solidFill>
                  <a:schemeClr val="bg1"/>
                </a:solidFill>
                <a:effectLst>
                  <a:outerShdw blurRad="50800" dist="38100" algn="tr" rotWithShape="0">
                    <a:prstClr val="black">
                      <a:alpha val="40000"/>
                    </a:prstClr>
                  </a:outerShdw>
                </a:effectLst>
              </a:rPr>
              <a:t> (whose name was later changed to Israel). When the Israelites were about to invade the Promised Land, God reiterated the land promise, as recorded in Joshua 1:4, “Your territory will extend from the desert to Lebanon, and from the great river, the Euphrates—all the Hittite country—to the Great Sea on the west.” </a:t>
            </a:r>
            <a:endParaRPr lang="en-US" sz="1400" dirty="0">
              <a:solidFill>
                <a:schemeClr val="bg1"/>
              </a:solidFill>
              <a:effectLst>
                <a:outerShdw blurRad="50800" dist="38100" algn="tr" rotWithShape="0">
                  <a:prstClr val="black">
                    <a:alpha val="40000"/>
                  </a:prstClr>
                </a:outerShdw>
              </a:effectLst>
            </a:endParaRPr>
          </a:p>
          <a:p>
            <a:pPr algn="just"/>
            <a:r>
              <a:rPr lang="en-US" sz="1400" b="1" dirty="0">
                <a:solidFill>
                  <a:schemeClr val="bg1"/>
                </a:solidFill>
                <a:effectLst>
                  <a:outerShdw blurRad="50800" dist="38100" algn="tr" rotWithShape="0">
                    <a:prstClr val="black">
                      <a:alpha val="40000"/>
                    </a:prstClr>
                  </a:outerShdw>
                </a:effectLst>
              </a:rPr>
              <a:t/>
            </a:r>
            <a:br>
              <a:rPr lang="en-US" sz="1400" b="1" dirty="0">
                <a:solidFill>
                  <a:schemeClr val="bg1"/>
                </a:solidFill>
                <a:effectLst>
                  <a:outerShdw blurRad="50800" dist="38100" algn="tr" rotWithShape="0">
                    <a:prstClr val="black">
                      <a:alpha val="40000"/>
                    </a:prstClr>
                  </a:outerShdw>
                </a:effectLst>
              </a:rPr>
            </a:br>
            <a:r>
              <a:rPr lang="en-US" sz="1400" b="1" dirty="0">
                <a:solidFill>
                  <a:schemeClr val="bg1"/>
                </a:solidFill>
                <a:effectLst>
                  <a:outerShdw blurRad="50800" dist="38100" algn="tr" rotWithShape="0">
                    <a:prstClr val="black">
                      <a:alpha val="40000"/>
                    </a:prstClr>
                  </a:outerShdw>
                </a:effectLst>
              </a:rPr>
              <a:t>According to Genesis 15:18 and Joshua 1:4 the land God gave to Israel included: everything from the Nile River in Egypt to Lebanon (south to north) and everything from the Mediterranean Sea to the Euphrates River (west to east). Translated today, Jehovah gave Abraham and his descendents all of the land </a:t>
            </a:r>
            <a:r>
              <a:rPr lang="en-US" sz="1400" b="1" dirty="0" smtClean="0">
                <a:solidFill>
                  <a:schemeClr val="bg1"/>
                </a:solidFill>
                <a:effectLst>
                  <a:outerShdw blurRad="50800" dist="38100" algn="tr" rotWithShape="0">
                    <a:prstClr val="black">
                      <a:alpha val="40000"/>
                    </a:prstClr>
                  </a:outerShdw>
                </a:effectLst>
              </a:rPr>
              <a:t>Israel </a:t>
            </a:r>
            <a:r>
              <a:rPr lang="en-US" sz="1400" b="1" dirty="0">
                <a:solidFill>
                  <a:schemeClr val="bg1"/>
                </a:solidFill>
                <a:effectLst>
                  <a:outerShdw blurRad="50800" dist="38100" algn="tr" rotWithShape="0">
                    <a:prstClr val="black">
                      <a:alpha val="40000"/>
                    </a:prstClr>
                  </a:outerShdw>
                </a:effectLst>
              </a:rPr>
              <a:t>currently possesses, all of the land of the </a:t>
            </a:r>
            <a:r>
              <a:rPr lang="en-US" sz="1400" b="1" dirty="0">
                <a:solidFill>
                  <a:srgbClr val="FFFF00"/>
                </a:solidFill>
                <a:effectLst>
                  <a:outerShdw blurRad="50800" dist="38100" algn="tr" rotWithShape="0">
                    <a:prstClr val="black">
                      <a:alpha val="40000"/>
                    </a:prstClr>
                  </a:outerShdw>
                </a:effectLst>
              </a:rPr>
              <a:t>Palestinians (the West Bank and Gaza</a:t>
            </a:r>
            <a:r>
              <a:rPr lang="en-US" sz="1400" b="1" dirty="0">
                <a:solidFill>
                  <a:schemeClr val="bg1"/>
                </a:solidFill>
                <a:effectLst>
                  <a:outerShdw blurRad="50800" dist="38100" algn="tr" rotWithShape="0">
                    <a:prstClr val="black">
                      <a:alpha val="40000"/>
                    </a:prstClr>
                  </a:outerShdw>
                </a:effectLst>
              </a:rPr>
              <a:t>), </a:t>
            </a:r>
            <a:r>
              <a:rPr lang="en-US" sz="1400" b="1" dirty="0">
                <a:solidFill>
                  <a:srgbClr val="FFFF00"/>
                </a:solidFill>
                <a:effectLst>
                  <a:outerShdw blurRad="50800" dist="38100" algn="tr" rotWithShape="0">
                    <a:prstClr val="black">
                      <a:alpha val="40000"/>
                    </a:prstClr>
                  </a:outerShdw>
                </a:effectLst>
              </a:rPr>
              <a:t>all the land of Jordan, some of Egypt, Syria, Iraq and Saudi Arabia</a:t>
            </a:r>
            <a:r>
              <a:rPr lang="en-US" sz="1400" b="1" dirty="0">
                <a:solidFill>
                  <a:schemeClr val="bg1"/>
                </a:solidFill>
                <a:effectLst>
                  <a:outerShdw blurRad="50800" dist="38100" algn="tr" rotWithShape="0">
                    <a:prstClr val="black">
                      <a:alpha val="40000"/>
                    </a:prstClr>
                  </a:outerShdw>
                </a:effectLst>
              </a:rPr>
              <a:t>.</a:t>
            </a:r>
            <a:endParaRPr lang="en-US" sz="1400" dirty="0">
              <a:solidFill>
                <a:schemeClr val="bg1"/>
              </a:solidFill>
              <a:effectLst>
                <a:outerShdw blurRad="50800" dist="38100" algn="tr" rotWithShape="0">
                  <a:prstClr val="black">
                    <a:alpha val="40000"/>
                  </a:prstClr>
                </a:outerShdw>
              </a:effectLst>
            </a:endParaRPr>
          </a:p>
          <a:p>
            <a:pPr algn="just"/>
            <a:r>
              <a:rPr lang="en-US" sz="1400" b="1" dirty="0" smtClean="0">
                <a:solidFill>
                  <a:srgbClr val="FFFF00"/>
                </a:solidFill>
                <a:effectLst>
                  <a:outerShdw blurRad="50800" dist="38100" algn="tr" rotWithShape="0">
                    <a:prstClr val="black">
                      <a:alpha val="40000"/>
                    </a:prstClr>
                  </a:outerShdw>
                </a:effectLst>
              </a:rPr>
              <a:t>The </a:t>
            </a:r>
            <a:r>
              <a:rPr lang="en-US" sz="1400" b="1" dirty="0">
                <a:solidFill>
                  <a:srgbClr val="FFFF00"/>
                </a:solidFill>
                <a:effectLst>
                  <a:outerShdw blurRad="50800" dist="38100" algn="tr" rotWithShape="0">
                    <a:prstClr val="black">
                      <a:alpha val="40000"/>
                    </a:prstClr>
                  </a:outerShdw>
                </a:effectLst>
              </a:rPr>
              <a:t>God of Abraham, Isaac and Jacob will fulfill His eternal and unchangeable </a:t>
            </a:r>
            <a:r>
              <a:rPr lang="en-US" sz="3200" b="1" dirty="0">
                <a:solidFill>
                  <a:srgbClr val="FFFF00"/>
                </a:solidFill>
                <a:effectLst>
                  <a:outerShdw blurRad="50800" dist="38100" algn="tr" rotWithShape="0">
                    <a:prstClr val="black">
                      <a:alpha val="40000"/>
                    </a:prstClr>
                  </a:outerShdw>
                </a:effectLst>
              </a:rPr>
              <a:t>covenant</a:t>
            </a:r>
            <a:r>
              <a:rPr lang="en-US" sz="1400" b="1" dirty="0">
                <a:solidFill>
                  <a:srgbClr val="FFFF00"/>
                </a:solidFill>
                <a:effectLst>
                  <a:outerShdw blurRad="50800" dist="38100" algn="tr" rotWithShape="0">
                    <a:prstClr val="black">
                      <a:alpha val="40000"/>
                    </a:prstClr>
                  </a:outerShdw>
                </a:effectLst>
              </a:rPr>
              <a:t> with Israel while nations have “altered” the boundaries and seized the promised territory, nevertheless, the Lord shall not be mocked. (Galatians 6:7)</a:t>
            </a:r>
            <a:endParaRPr lang="en-US" sz="1400" dirty="0">
              <a:solidFill>
                <a:srgbClr val="FFFF00"/>
              </a:solidFill>
              <a:effectLst>
                <a:outerShdw blurRad="50800" dist="38100" algn="tr" rotWithShape="0">
                  <a:prstClr val="black">
                    <a:alpha val="40000"/>
                  </a:prstClr>
                </a:outerShdw>
              </a:effectLst>
            </a:endParaRPr>
          </a:p>
          <a:p>
            <a:pPr algn="just"/>
            <a:endParaRPr lang="en-US" sz="1400" dirty="0">
              <a:solidFill>
                <a:schemeClr val="bg1"/>
              </a:solidFill>
            </a:endParaRPr>
          </a:p>
        </p:txBody>
      </p:sp>
      <p:sp>
        <p:nvSpPr>
          <p:cNvPr id="10" name="Slide Number Placeholder 9"/>
          <p:cNvSpPr>
            <a:spLocks noGrp="1"/>
          </p:cNvSpPr>
          <p:nvPr>
            <p:ph type="sldNum" sz="quarter" idx="12"/>
          </p:nvPr>
        </p:nvSpPr>
        <p:spPr/>
        <p:txBody>
          <a:bodyPr/>
          <a:lstStyle/>
          <a:p>
            <a:fld id="{61E46629-ECDF-4C6F-8139-24F881EA838D}"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0"/>
            <a:ext cx="9144000" cy="6858000"/>
            <a:chOff x="0" y="0"/>
            <a:chExt cx="9144000" cy="6858000"/>
          </a:xfrm>
        </p:grpSpPr>
        <p:sp>
          <p:nvSpPr>
            <p:cNvPr id="2" name="Rectangle 1"/>
            <p:cNvSpPr/>
            <p:nvPr/>
          </p:nvSpPr>
          <p:spPr>
            <a:xfrm>
              <a:off x="0" y="0"/>
              <a:ext cx="9144000" cy="6858000"/>
            </a:xfrm>
            <a:prstGeom prst="rect">
              <a:avLst/>
            </a:prstGeom>
            <a:solidFill>
              <a:srgbClr val="002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04800" y="381000"/>
              <a:ext cx="5638800" cy="4247317"/>
            </a:xfrm>
            <a:prstGeom prst="rect">
              <a:avLst/>
            </a:prstGeom>
            <a:solidFill>
              <a:schemeClr val="tx2">
                <a:lumMod val="60000"/>
                <a:lumOff val="40000"/>
              </a:schemeClr>
            </a:solidFill>
            <a:ln>
              <a:solidFill>
                <a:schemeClr val="accent1"/>
              </a:solidFill>
            </a:ln>
          </p:spPr>
          <p:txBody>
            <a:bodyPr wrap="square" rtlCol="0">
              <a:spAutoFit/>
            </a:bodyPr>
            <a:lstStyle/>
            <a:p>
              <a:pPr algn="just"/>
              <a:r>
                <a:rPr lang="en-US" dirty="0"/>
                <a:t>On 26 April 1607, after an unusually long voyage of 144 </a:t>
              </a:r>
              <a:r>
                <a:rPr lang="en-US" dirty="0" smtClean="0"/>
                <a:t>days over the Atlantic Ocean, 3 </a:t>
              </a:r>
              <a:r>
                <a:rPr lang="en-US" dirty="0"/>
                <a:t>ships and 105 men and boys made landfall at the southern edge of the mouth of the Chesapeake </a:t>
              </a:r>
              <a:r>
                <a:rPr lang="en-US" dirty="0" smtClean="0"/>
                <a:t>Bay.</a:t>
              </a:r>
            </a:p>
            <a:p>
              <a:endParaRPr lang="en-US" dirty="0"/>
            </a:p>
            <a:p>
              <a:pPr algn="just"/>
              <a:r>
                <a:rPr lang="en-US" dirty="0" smtClean="0"/>
                <a:t>Robert Hunt (1568-1608), clergyman of the Church of England, was Chaplain of the expedition that founded Jamestown, Virginia. He held the title and functioned in the same position for the new settlement. </a:t>
              </a:r>
            </a:p>
            <a:p>
              <a:pPr algn="just"/>
              <a:endParaRPr lang="en-US" dirty="0" smtClean="0"/>
            </a:p>
            <a:p>
              <a:pPr algn="just"/>
              <a:r>
                <a:rPr lang="en-US" dirty="0" smtClean="0"/>
                <a:t>After lighting a candle and lifting his voice in public thanksgiving and prayer for their journey, the settlers planted a cross at Cape Henry (April 29</a:t>
              </a:r>
              <a:r>
                <a:rPr lang="en-US" baseline="30000" dirty="0" smtClean="0"/>
                <a:t>th</a:t>
              </a:r>
              <a:r>
                <a:rPr lang="en-US" dirty="0" smtClean="0"/>
                <a:t>). With grateful hearts, Reverend Hunt and the pilgrims then </a:t>
              </a:r>
              <a:r>
                <a:rPr lang="en-US" u="sng" dirty="0" smtClean="0"/>
                <a:t>proclaimed a covenantal decree with God</a:t>
              </a:r>
              <a:r>
                <a:rPr lang="en-US" dirty="0" smtClean="0"/>
                <a:t>. </a:t>
              </a:r>
            </a:p>
          </p:txBody>
        </p:sp>
        <p:sp>
          <p:nvSpPr>
            <p:cNvPr id="4" name="TextBox 3"/>
            <p:cNvSpPr txBox="1"/>
            <p:nvPr/>
          </p:nvSpPr>
          <p:spPr>
            <a:xfrm>
              <a:off x="304800" y="4876800"/>
              <a:ext cx="8458200" cy="1477328"/>
            </a:xfrm>
            <a:prstGeom prst="rect">
              <a:avLst/>
            </a:prstGeom>
            <a:solidFill>
              <a:schemeClr val="tx2">
                <a:lumMod val="60000"/>
                <a:lumOff val="40000"/>
              </a:schemeClr>
            </a:solidFill>
            <a:ln>
              <a:solidFill>
                <a:schemeClr val="tx1"/>
              </a:solidFill>
            </a:ln>
          </p:spPr>
          <p:txBody>
            <a:bodyPr wrap="square" rtlCol="0">
              <a:spAutoFit/>
            </a:bodyPr>
            <a:lstStyle/>
            <a:p>
              <a:pPr algn="just"/>
              <a:r>
                <a:rPr lang="en-US" dirty="0" smtClean="0"/>
                <a:t>Raising his hands to heaven, Reverend Hunt claimed the land for country</a:t>
              </a:r>
              <a:r>
                <a:rPr lang="en-US" b="1" dirty="0" smtClean="0"/>
                <a:t> </a:t>
              </a:r>
              <a:r>
                <a:rPr lang="en-US" dirty="0" smtClean="0"/>
                <a:t>and king and</a:t>
              </a:r>
              <a:r>
                <a:rPr lang="en-US" b="1" dirty="0" smtClean="0"/>
                <a:t> consecrated the continent to the glory of God. </a:t>
              </a:r>
            </a:p>
            <a:p>
              <a:pPr algn="just"/>
              <a:endParaRPr lang="en-US" b="1" dirty="0" smtClean="0"/>
            </a:p>
            <a:p>
              <a:pPr algn="just"/>
              <a:r>
                <a:rPr lang="en-US" dirty="0" smtClean="0"/>
                <a:t>In </a:t>
              </a:r>
              <a:r>
                <a:rPr lang="en-US" b="1" dirty="0" smtClean="0"/>
                <a:t>COVENANT </a:t>
              </a:r>
              <a:r>
                <a:rPr lang="en-US" dirty="0" smtClean="0"/>
                <a:t>language he declared,</a:t>
              </a:r>
              <a:r>
                <a:rPr lang="en-US" b="1" dirty="0" smtClean="0"/>
                <a:t> “…from these very shores the Gospel shall go forth to not only this New World, but the entire world.”</a:t>
              </a:r>
              <a:endParaRPr lang="en-US" b="1" dirty="0"/>
            </a:p>
          </p:txBody>
        </p:sp>
        <p:pic>
          <p:nvPicPr>
            <p:cNvPr id="28674" name="Picture 2" descr="Image result for picture of the ship voyage of 1607"/>
            <p:cNvPicPr>
              <a:picLocks noChangeAspect="1" noChangeArrowheads="1"/>
            </p:cNvPicPr>
            <p:nvPr/>
          </p:nvPicPr>
          <p:blipFill>
            <a:blip r:embed="rId2"/>
            <a:srcRect/>
            <a:stretch>
              <a:fillRect/>
            </a:stretch>
          </p:blipFill>
          <p:spPr bwMode="auto">
            <a:xfrm>
              <a:off x="6172200" y="381000"/>
              <a:ext cx="2619375" cy="2057400"/>
            </a:xfrm>
            <a:prstGeom prst="rect">
              <a:avLst/>
            </a:prstGeom>
            <a:noFill/>
          </p:spPr>
        </p:pic>
        <p:pic>
          <p:nvPicPr>
            <p:cNvPr id="28677" name="Picture 5"/>
            <p:cNvPicPr>
              <a:picLocks noChangeAspect="1" noChangeArrowheads="1"/>
            </p:cNvPicPr>
            <p:nvPr/>
          </p:nvPicPr>
          <p:blipFill>
            <a:blip r:embed="rId3"/>
            <a:srcRect/>
            <a:stretch>
              <a:fillRect/>
            </a:stretch>
          </p:blipFill>
          <p:spPr bwMode="auto">
            <a:xfrm>
              <a:off x="6172200" y="2590800"/>
              <a:ext cx="2667000" cy="2057400"/>
            </a:xfrm>
            <a:prstGeom prst="rect">
              <a:avLst/>
            </a:prstGeom>
            <a:noFill/>
            <a:ln w="9525">
              <a:noFill/>
              <a:miter lim="800000"/>
              <a:headEnd/>
              <a:tailEnd/>
            </a:ln>
            <a:effectLst/>
          </p:spPr>
        </p:pic>
        <p:cxnSp>
          <p:nvCxnSpPr>
            <p:cNvPr id="11" name="Straight Arrow Connector 10"/>
            <p:cNvCxnSpPr/>
            <p:nvPr/>
          </p:nvCxnSpPr>
          <p:spPr>
            <a:xfrm rot="10800000">
              <a:off x="8077200" y="3276600"/>
              <a:ext cx="5334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Slide Number Placeholder 8"/>
          <p:cNvSpPr>
            <a:spLocks noGrp="1"/>
          </p:cNvSpPr>
          <p:nvPr>
            <p:ph type="sldNum" sz="quarter" idx="12"/>
          </p:nvPr>
        </p:nvSpPr>
        <p:spPr/>
        <p:txBody>
          <a:bodyPr/>
          <a:lstStyle/>
          <a:p>
            <a:fld id="{61E46629-ECDF-4C6F-8139-24F881EA838D}"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3581400" y="5105401"/>
            <a:ext cx="2286000" cy="1752600"/>
          </a:xfrm>
          <a:prstGeom prst="rect">
            <a:avLst/>
          </a:prstGeom>
          <a:noFill/>
          <a:ln w="9525">
            <a:noFill/>
            <a:miter lim="800000"/>
            <a:headEnd/>
            <a:tailEnd/>
          </a:ln>
          <a:effectLst/>
        </p:spPr>
      </p:pic>
      <p:pic>
        <p:nvPicPr>
          <p:cNvPr id="6" name="Picture 2" descr="Image result for picture of memorial at cape henry"/>
          <p:cNvPicPr>
            <a:picLocks noChangeAspect="1" noChangeArrowheads="1"/>
          </p:cNvPicPr>
          <p:nvPr/>
        </p:nvPicPr>
        <p:blipFill>
          <a:blip r:embed="rId4"/>
          <a:srcRect/>
          <a:stretch>
            <a:fillRect/>
          </a:stretch>
        </p:blipFill>
        <p:spPr bwMode="auto">
          <a:xfrm>
            <a:off x="762000" y="5105400"/>
            <a:ext cx="2286000" cy="1752600"/>
          </a:xfrm>
          <a:prstGeom prst="rect">
            <a:avLst/>
          </a:prstGeom>
          <a:noFill/>
        </p:spPr>
      </p:pic>
      <p:sp>
        <p:nvSpPr>
          <p:cNvPr id="7" name="TextBox 6"/>
          <p:cNvSpPr txBox="1"/>
          <p:nvPr/>
        </p:nvSpPr>
        <p:spPr>
          <a:xfrm>
            <a:off x="2971800" y="381000"/>
            <a:ext cx="32004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rPr>
              <a:t>Cape Henry Lighthouse</a:t>
            </a:r>
            <a:endParaRPr lang="en-US" sz="2400" b="1"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fld id="{61E46629-ECDF-4C6F-8139-24F881EA838D}"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2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5638800" y="2133601"/>
            <a:ext cx="2971800" cy="2439774"/>
            <a:chOff x="1676400" y="1524000"/>
            <a:chExt cx="2819400" cy="3429000"/>
          </a:xfrm>
        </p:grpSpPr>
        <p:pic>
          <p:nvPicPr>
            <p:cNvPr id="5" name="Picture 4" descr="Image result for haym solomon"/>
            <p:cNvPicPr>
              <a:picLocks noChangeAspect="1" noChangeArrowheads="1"/>
            </p:cNvPicPr>
            <p:nvPr/>
          </p:nvPicPr>
          <p:blipFill>
            <a:blip r:embed="rId2"/>
            <a:srcRect/>
            <a:stretch>
              <a:fillRect/>
            </a:stretch>
          </p:blipFill>
          <p:spPr bwMode="auto">
            <a:xfrm>
              <a:off x="1676400" y="3276600"/>
              <a:ext cx="2819400" cy="1676400"/>
            </a:xfrm>
            <a:prstGeom prst="rect">
              <a:avLst/>
            </a:prstGeom>
            <a:noFill/>
          </p:spPr>
        </p:pic>
        <p:pic>
          <p:nvPicPr>
            <p:cNvPr id="6" name="Picture 2" descr="Image result for haym solomon"/>
            <p:cNvPicPr>
              <a:picLocks noChangeAspect="1" noChangeArrowheads="1"/>
            </p:cNvPicPr>
            <p:nvPr/>
          </p:nvPicPr>
          <p:blipFill>
            <a:blip r:embed="rId3"/>
            <a:srcRect/>
            <a:stretch>
              <a:fillRect/>
            </a:stretch>
          </p:blipFill>
          <p:spPr bwMode="auto">
            <a:xfrm>
              <a:off x="1676400" y="1524000"/>
              <a:ext cx="2800350" cy="1752600"/>
            </a:xfrm>
            <a:prstGeom prst="rect">
              <a:avLst/>
            </a:prstGeom>
            <a:noFill/>
          </p:spPr>
        </p:pic>
      </p:grpSp>
      <p:pic>
        <p:nvPicPr>
          <p:cNvPr id="7" name="Picture 2" descr="Related image"/>
          <p:cNvPicPr>
            <a:picLocks noChangeAspect="1" noChangeArrowheads="1"/>
          </p:cNvPicPr>
          <p:nvPr/>
        </p:nvPicPr>
        <p:blipFill>
          <a:blip r:embed="rId4"/>
          <a:srcRect/>
          <a:stretch>
            <a:fillRect/>
          </a:stretch>
        </p:blipFill>
        <p:spPr bwMode="auto">
          <a:xfrm>
            <a:off x="457200" y="2133600"/>
            <a:ext cx="4495799" cy="2438400"/>
          </a:xfrm>
          <a:prstGeom prst="rect">
            <a:avLst/>
          </a:prstGeom>
          <a:noFill/>
          <a:ln w="9525">
            <a:noFill/>
            <a:miter lim="800000"/>
            <a:headEnd/>
            <a:tailEnd/>
          </a:ln>
        </p:spPr>
      </p:pic>
      <p:sp>
        <p:nvSpPr>
          <p:cNvPr id="8" name="TextBox 7"/>
          <p:cNvSpPr txBox="1"/>
          <p:nvPr/>
        </p:nvSpPr>
        <p:spPr>
          <a:xfrm>
            <a:off x="381000" y="304800"/>
            <a:ext cx="8382000" cy="1815882"/>
          </a:xfrm>
          <a:prstGeom prst="rect">
            <a:avLst/>
          </a:prstGeom>
          <a:noFill/>
        </p:spPr>
        <p:txBody>
          <a:bodyPr wrap="square" rtlCol="0">
            <a:spAutoFit/>
          </a:bodyPr>
          <a:lstStyle/>
          <a:p>
            <a:pPr algn="just"/>
            <a:r>
              <a:rPr lang="en-US" sz="1600" b="1" dirty="0">
                <a:solidFill>
                  <a:schemeClr val="bg1"/>
                </a:solidFill>
              </a:rPr>
              <a:t>"Instantly a light as of a thousand suns shone down from above me, and pierced and broke into fragments the dark cloud which enveloped America. At the same moment the angel upon whose head still shone the word Union, and who bore our national flag in one hand and a sword in the other, descended from the heavens attended by legions of white spirits. These immediately joined the inhabitants of America, who I perceived were </a:t>
            </a:r>
            <a:r>
              <a:rPr lang="en-US" sz="1600" b="1" dirty="0" smtClean="0">
                <a:solidFill>
                  <a:schemeClr val="bg1"/>
                </a:solidFill>
              </a:rPr>
              <a:t>well </a:t>
            </a:r>
            <a:r>
              <a:rPr lang="en-US" sz="1600" b="1" dirty="0">
                <a:solidFill>
                  <a:schemeClr val="bg1"/>
                </a:solidFill>
              </a:rPr>
              <a:t>nigh overcome, but who immediately taking courage again, closed up their broken ranks and renewed the battle.</a:t>
            </a:r>
          </a:p>
          <a:p>
            <a:pPr algn="just"/>
            <a:endParaRPr lang="en-US" sz="1600" b="1" dirty="0">
              <a:solidFill>
                <a:schemeClr val="bg1"/>
              </a:solidFill>
            </a:endParaRPr>
          </a:p>
        </p:txBody>
      </p:sp>
      <p:sp>
        <p:nvSpPr>
          <p:cNvPr id="9" name="TextBox 8"/>
          <p:cNvSpPr txBox="1"/>
          <p:nvPr/>
        </p:nvSpPr>
        <p:spPr>
          <a:xfrm>
            <a:off x="304800" y="4800600"/>
            <a:ext cx="8382000" cy="1846659"/>
          </a:xfrm>
          <a:prstGeom prst="rect">
            <a:avLst/>
          </a:prstGeom>
          <a:noFill/>
        </p:spPr>
        <p:txBody>
          <a:bodyPr wrap="square" rtlCol="0">
            <a:spAutoFit/>
          </a:bodyPr>
          <a:lstStyle/>
          <a:p>
            <a:pPr algn="just"/>
            <a:r>
              <a:rPr lang="en-US" sz="1600" b="1" dirty="0" smtClean="0">
                <a:solidFill>
                  <a:schemeClr val="bg1"/>
                </a:solidFill>
              </a:rPr>
              <a:t>(September 28-October 19, 1781): without </a:t>
            </a:r>
            <a:r>
              <a:rPr lang="en-US" sz="1600" b="1" dirty="0">
                <a:solidFill>
                  <a:schemeClr val="bg1"/>
                </a:solidFill>
              </a:rPr>
              <a:t>food, uniforms and supplies, Washington's troops were close to mutiny. Washington determined that he needed at least $20,000 to finance the campaign. When </a:t>
            </a:r>
            <a:r>
              <a:rPr lang="en-US" sz="1600" b="1" dirty="0" smtClean="0">
                <a:solidFill>
                  <a:schemeClr val="bg1"/>
                </a:solidFill>
              </a:rPr>
              <a:t>Robert Morris (Superintendent of Finance) told </a:t>
            </a:r>
            <a:r>
              <a:rPr lang="en-US" sz="1600" b="1" dirty="0">
                <a:solidFill>
                  <a:schemeClr val="bg1"/>
                </a:solidFill>
              </a:rPr>
              <a:t>him there were no funds and no credit available, Washington gave him a simple but eloquent order: "</a:t>
            </a:r>
            <a:r>
              <a:rPr lang="en-US" sz="1600" b="1" u="sng" dirty="0">
                <a:solidFill>
                  <a:schemeClr val="bg1"/>
                </a:solidFill>
              </a:rPr>
              <a:t>Send for Haym Salomon</a:t>
            </a:r>
            <a:r>
              <a:rPr lang="en-US" sz="1600" b="1" dirty="0">
                <a:solidFill>
                  <a:schemeClr val="bg1"/>
                </a:solidFill>
              </a:rPr>
              <a:t>". Salomon raised $20,000, through the sale of bills of exchange. With that, and </a:t>
            </a:r>
            <a:r>
              <a:rPr lang="en-US" sz="1600" b="1" dirty="0" smtClean="0">
                <a:solidFill>
                  <a:schemeClr val="bg1"/>
                </a:solidFill>
              </a:rPr>
              <a:t>a personal loan </a:t>
            </a:r>
            <a:r>
              <a:rPr lang="en-US" sz="1600" b="1" dirty="0">
                <a:solidFill>
                  <a:schemeClr val="bg1"/>
                </a:solidFill>
              </a:rPr>
              <a:t>by Robert Morris, Washington conducted the Yorktown </a:t>
            </a:r>
            <a:r>
              <a:rPr lang="en-US" sz="1600" b="1" dirty="0" smtClean="0">
                <a:solidFill>
                  <a:schemeClr val="bg1"/>
                </a:solidFill>
              </a:rPr>
              <a:t>campaign </a:t>
            </a:r>
            <a:r>
              <a:rPr lang="en-US" sz="1600" b="1" dirty="0">
                <a:solidFill>
                  <a:schemeClr val="bg1"/>
                </a:solidFill>
              </a:rPr>
              <a:t>which proved to be the final battle of the Revolution. </a:t>
            </a:r>
          </a:p>
        </p:txBody>
      </p:sp>
      <p:sp>
        <p:nvSpPr>
          <p:cNvPr id="10" name="Slide Number Placeholder 9"/>
          <p:cNvSpPr>
            <a:spLocks noGrp="1"/>
          </p:cNvSpPr>
          <p:nvPr>
            <p:ph type="sldNum" sz="quarter" idx="12"/>
          </p:nvPr>
        </p:nvSpPr>
        <p:spPr/>
        <p:txBody>
          <a:bodyPr/>
          <a:lstStyle/>
          <a:p>
            <a:fld id="{61E46629-ECDF-4C6F-8139-24F881EA838D}"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picture of our founding fathers"/>
          <p:cNvPicPr>
            <a:picLocks noChangeAspect="1" noChangeArrowheads="1"/>
          </p:cNvPicPr>
          <p:nvPr/>
        </p:nvPicPr>
        <p:blipFill>
          <a:blip r:embed="rId2"/>
          <a:srcRect/>
          <a:stretch>
            <a:fillRect/>
          </a:stretch>
        </p:blipFill>
        <p:spPr bwMode="auto">
          <a:xfrm>
            <a:off x="-114300" y="0"/>
            <a:ext cx="9372600" cy="6858000"/>
          </a:xfrm>
          <a:prstGeom prst="rect">
            <a:avLst/>
          </a:prstGeom>
          <a:noFill/>
        </p:spPr>
      </p:pic>
      <p:sp>
        <p:nvSpPr>
          <p:cNvPr id="3" name="TextBox 2"/>
          <p:cNvSpPr txBox="1"/>
          <p:nvPr/>
        </p:nvSpPr>
        <p:spPr>
          <a:xfrm>
            <a:off x="1485900" y="152400"/>
            <a:ext cx="6172200" cy="1261884"/>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8100000" scaled="1"/>
            <a:tileRect/>
          </a:gradFill>
          <a:ln>
            <a:solidFill>
              <a:schemeClr val="tx1"/>
            </a:solidFill>
          </a:ln>
        </p:spPr>
        <p:txBody>
          <a:bodyPr wrap="square" rtlCol="0">
            <a:spAutoFit/>
          </a:bodyPr>
          <a:lstStyle/>
          <a:p>
            <a:pPr algn="ctr"/>
            <a:r>
              <a:rPr lang="en-US" sz="2000" b="1" u="sng" dirty="0" smtClean="0"/>
              <a:t>DIVINE PROVIDENCE</a:t>
            </a:r>
          </a:p>
          <a:p>
            <a:pPr algn="ctr"/>
            <a:r>
              <a:rPr lang="en-US" sz="1400" b="1" dirty="0" smtClean="0">
                <a:solidFill>
                  <a:schemeClr val="bg1"/>
                </a:solidFill>
              </a:rPr>
              <a:t>Original 13 Colonies</a:t>
            </a:r>
          </a:p>
          <a:p>
            <a:pPr algn="just"/>
            <a:endParaRPr lang="en-US" sz="1000" b="1" dirty="0" smtClean="0"/>
          </a:p>
          <a:p>
            <a:pPr algn="just"/>
            <a:r>
              <a:rPr lang="en-US" sz="1600" b="1" dirty="0" smtClean="0"/>
              <a:t>Of the 56 men who signed the Declaration of Independence, nearly half (24) held seminary or Bible school degrees</a:t>
            </a:r>
            <a:endParaRPr lang="en-US" sz="1600" b="1" dirty="0"/>
          </a:p>
        </p:txBody>
      </p:sp>
      <p:sp>
        <p:nvSpPr>
          <p:cNvPr id="4" name="TextBox 3"/>
          <p:cNvSpPr txBox="1"/>
          <p:nvPr/>
        </p:nvSpPr>
        <p:spPr>
          <a:xfrm>
            <a:off x="1485900" y="6172200"/>
            <a:ext cx="6172200" cy="369332"/>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solidFill>
              <a:schemeClr val="tx1"/>
            </a:solidFill>
          </a:ln>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THREE MOST QUOTED SOURCES OF THE FOUNDING FATHERS</a:t>
            </a:r>
          </a:p>
        </p:txBody>
      </p:sp>
      <p:sp>
        <p:nvSpPr>
          <p:cNvPr id="5" name="Slide Number Placeholder 4"/>
          <p:cNvSpPr>
            <a:spLocks noGrp="1"/>
          </p:cNvSpPr>
          <p:nvPr>
            <p:ph type="sldNum" sz="quarter" idx="12"/>
          </p:nvPr>
        </p:nvSpPr>
        <p:spPr/>
        <p:txBody>
          <a:bodyPr/>
          <a:lstStyle/>
          <a:p>
            <a:fld id="{61E46629-ECDF-4C6F-8139-24F881EA838D}"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2D8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15" descr="Image result for picture of an old bible"/>
          <p:cNvPicPr>
            <a:picLocks noChangeAspect="1" noChangeArrowheads="1"/>
          </p:cNvPicPr>
          <p:nvPr/>
        </p:nvPicPr>
        <p:blipFill>
          <a:blip r:embed="rId2" cstate="print"/>
          <a:srcRect/>
          <a:stretch>
            <a:fillRect/>
          </a:stretch>
        </p:blipFill>
        <p:spPr bwMode="auto">
          <a:xfrm>
            <a:off x="304800" y="533400"/>
            <a:ext cx="3127976" cy="1981200"/>
          </a:xfrm>
          <a:prstGeom prst="rect">
            <a:avLst/>
          </a:prstGeom>
          <a:noFill/>
          <a:ln w="12700">
            <a:solidFill>
              <a:schemeClr val="bg1"/>
            </a:solidFill>
          </a:ln>
        </p:spPr>
      </p:pic>
      <p:sp>
        <p:nvSpPr>
          <p:cNvPr id="5" name="TextBox 4"/>
          <p:cNvSpPr txBox="1"/>
          <p:nvPr/>
        </p:nvSpPr>
        <p:spPr>
          <a:xfrm>
            <a:off x="228600" y="2438400"/>
            <a:ext cx="8534400" cy="3293209"/>
          </a:xfrm>
          <a:prstGeom prst="rect">
            <a:avLst/>
          </a:prstGeom>
          <a:noFill/>
        </p:spPr>
        <p:txBody>
          <a:bodyPr wrap="square" rtlCol="0">
            <a:spAutoFit/>
          </a:bodyPr>
          <a:lstStyle/>
          <a:p>
            <a:pPr algn="just"/>
            <a:endParaRPr lang="en-US" sz="1600" b="1" dirty="0" smtClean="0">
              <a:solidFill>
                <a:schemeClr val="bg1"/>
              </a:solidFill>
            </a:endParaRPr>
          </a:p>
          <a:p>
            <a:pPr algn="just"/>
            <a:r>
              <a:rPr lang="en-US" sz="1600" b="1" dirty="0" smtClean="0">
                <a:solidFill>
                  <a:schemeClr val="bg1"/>
                </a:solidFill>
              </a:rPr>
              <a:t>Benjamin Franklin wrote to the editor of the Federal Gazette, April 8, 1788: “I beg I may not be understood to infer, that our general Convention was divinely inspired when it formed the new federal Constitution … yet I must own I have so much faith in the general government of the world by Providence, that I can hardly conceive a transaction of such momentous importance to the welfare of millions now existing, and to exist in the posterity of a great nation, should be suffered to pass without being in some degree influenced, guided and governed by that </a:t>
            </a:r>
            <a:r>
              <a:rPr lang="en-US" sz="1600" b="1" dirty="0" smtClean="0">
                <a:solidFill>
                  <a:srgbClr val="FFFF00"/>
                </a:solidFill>
              </a:rPr>
              <a:t>Omnipotent</a:t>
            </a:r>
            <a:r>
              <a:rPr lang="en-US" sz="1600" b="1" dirty="0" smtClean="0">
                <a:solidFill>
                  <a:schemeClr val="bg1"/>
                </a:solidFill>
              </a:rPr>
              <a:t>, </a:t>
            </a:r>
            <a:r>
              <a:rPr lang="en-US" sz="1600" b="1" dirty="0" smtClean="0">
                <a:solidFill>
                  <a:srgbClr val="FFFF00"/>
                </a:solidFill>
              </a:rPr>
              <a:t>Omnipresent</a:t>
            </a:r>
            <a:r>
              <a:rPr lang="en-US" sz="1600" b="1" dirty="0" smtClean="0">
                <a:solidFill>
                  <a:schemeClr val="bg1"/>
                </a:solidFill>
              </a:rPr>
              <a:t>, </a:t>
            </a:r>
            <a:r>
              <a:rPr lang="en-US" sz="1600" b="1" dirty="0" smtClean="0">
                <a:solidFill>
                  <a:srgbClr val="FFFF00"/>
                </a:solidFill>
              </a:rPr>
              <a:t>Beneficent Ruler</a:t>
            </a:r>
            <a:r>
              <a:rPr lang="en-US" sz="1600" b="1" dirty="0" smtClean="0">
                <a:solidFill>
                  <a:schemeClr val="bg1"/>
                </a:solidFill>
              </a:rPr>
              <a:t> in whom all inferior spirits live &amp; move and have their being.”</a:t>
            </a:r>
          </a:p>
          <a:p>
            <a:pPr algn="just"/>
            <a:endParaRPr lang="en-US" sz="1600" b="1" dirty="0" smtClean="0">
              <a:solidFill>
                <a:schemeClr val="bg1"/>
              </a:solidFill>
            </a:endParaRPr>
          </a:p>
          <a:p>
            <a:pPr algn="just"/>
            <a:r>
              <a:rPr lang="en-US" sz="1600" b="1" dirty="0" smtClean="0">
                <a:solidFill>
                  <a:schemeClr val="bg1"/>
                </a:solidFill>
              </a:rPr>
              <a:t>Alexander Hamilton wrote of the Constitution in his “Letters of Caesar,” 1787: “Whether the New Constitution, if adopted, will prove adequate to such desirable ends, time, the mother of events, will show. For my own part, I sincerely esteem it a system, which, </a:t>
            </a:r>
            <a:r>
              <a:rPr lang="en-US" sz="1600" b="1" dirty="0" smtClean="0">
                <a:solidFill>
                  <a:srgbClr val="FFFF00"/>
                </a:solidFill>
              </a:rPr>
              <a:t>without the finger of God</a:t>
            </a:r>
            <a:r>
              <a:rPr lang="en-US" sz="1600" b="1" dirty="0" smtClean="0">
                <a:solidFill>
                  <a:schemeClr val="bg1"/>
                </a:solidFill>
              </a:rPr>
              <a:t>, never could have been suggested and agreed upon by such a diversity of interests.”</a:t>
            </a:r>
          </a:p>
        </p:txBody>
      </p:sp>
      <p:sp>
        <p:nvSpPr>
          <p:cNvPr id="6" name="TextBox 5"/>
          <p:cNvSpPr txBox="1"/>
          <p:nvPr/>
        </p:nvSpPr>
        <p:spPr>
          <a:xfrm>
            <a:off x="3581400" y="381000"/>
            <a:ext cx="5181600" cy="2308324"/>
          </a:xfrm>
          <a:prstGeom prst="rect">
            <a:avLst/>
          </a:prstGeom>
          <a:noFill/>
        </p:spPr>
        <p:txBody>
          <a:bodyPr wrap="square" rtlCol="0">
            <a:spAutoFit/>
          </a:bodyPr>
          <a:lstStyle/>
          <a:p>
            <a:pPr algn="just"/>
            <a:r>
              <a:rPr lang="en-US" sz="1600" b="1" dirty="0" smtClean="0">
                <a:solidFill>
                  <a:schemeClr val="bg1"/>
                </a:solidFill>
              </a:rPr>
              <a:t>Professors Donald S. Lutz and Charles S. Hyneman examined nearly </a:t>
            </a:r>
            <a:r>
              <a:rPr lang="en-US" sz="1600" b="1" u="sng" dirty="0" smtClean="0">
                <a:solidFill>
                  <a:schemeClr val="bg1"/>
                </a:solidFill>
              </a:rPr>
              <a:t>15,000 writings of the 55 writers </a:t>
            </a:r>
            <a:r>
              <a:rPr lang="en-US" sz="1600" b="1" dirty="0" smtClean="0">
                <a:solidFill>
                  <a:schemeClr val="bg1"/>
                </a:solidFill>
              </a:rPr>
              <a:t>of the U.S. Constitution, including newspaper articles, pamphlets, books and monographs, and discovered that the </a:t>
            </a:r>
            <a:r>
              <a:rPr lang="en-US" sz="1600" b="1" u="sng" dirty="0" smtClean="0">
                <a:solidFill>
                  <a:schemeClr val="bg1"/>
                </a:solidFill>
              </a:rPr>
              <a:t>Bible</a:t>
            </a:r>
            <a:r>
              <a:rPr lang="en-US" sz="1600" b="1" dirty="0" smtClean="0">
                <a:solidFill>
                  <a:schemeClr val="bg1"/>
                </a:solidFill>
              </a:rPr>
              <a:t>, especially the book of Deuteronomy, contributed 34 percent of all direct quotes made by the Founders. When indirect Bible citations were included, the percentage rose even higher.</a:t>
            </a:r>
          </a:p>
          <a:p>
            <a:pPr algn="just"/>
            <a:endParaRPr lang="en-US" sz="1600" b="1" dirty="0"/>
          </a:p>
        </p:txBody>
      </p:sp>
      <p:sp>
        <p:nvSpPr>
          <p:cNvPr id="7" name="TextBox 6"/>
          <p:cNvSpPr txBox="1"/>
          <p:nvPr/>
        </p:nvSpPr>
        <p:spPr>
          <a:xfrm>
            <a:off x="228600" y="5867400"/>
            <a:ext cx="8534400" cy="830997"/>
          </a:xfrm>
          <a:prstGeom prst="rect">
            <a:avLst/>
          </a:prstGeom>
          <a:noFill/>
        </p:spPr>
        <p:txBody>
          <a:bodyPr wrap="square" rtlCol="0">
            <a:spAutoFit/>
          </a:bodyPr>
          <a:lstStyle/>
          <a:p>
            <a:r>
              <a:rPr lang="en-US" sz="1600" b="1" dirty="0" smtClean="0">
                <a:solidFill>
                  <a:srgbClr val="FFFF00"/>
                </a:solidFill>
              </a:rPr>
              <a:t>https://www.wnd.com/2016/09/what-book-did-founding-fathers-most-often-quote/#hD3LfLA1LXAxHrTK.99</a:t>
            </a:r>
          </a:p>
          <a:p>
            <a:endParaRPr lang="en-US" sz="1600" dirty="0"/>
          </a:p>
        </p:txBody>
      </p:sp>
      <p:sp>
        <p:nvSpPr>
          <p:cNvPr id="8" name="Slide Number Placeholder 7"/>
          <p:cNvSpPr>
            <a:spLocks noGrp="1"/>
          </p:cNvSpPr>
          <p:nvPr>
            <p:ph type="sldNum" sz="quarter" idx="12"/>
          </p:nvPr>
        </p:nvSpPr>
        <p:spPr/>
        <p:txBody>
          <a:bodyPr/>
          <a:lstStyle/>
          <a:p>
            <a:fld id="{61E46629-ECDF-4C6F-8139-24F881EA838D}"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6057</TotalTime>
  <Words>1822</Words>
  <Application>Microsoft Office PowerPoint</Application>
  <PresentationFormat>On-screen Show (4:3)</PresentationFormat>
  <Paragraphs>181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239</cp:revision>
  <dcterms:created xsi:type="dcterms:W3CDTF">2019-07-01T16:11:11Z</dcterms:created>
  <dcterms:modified xsi:type="dcterms:W3CDTF">2019-07-10T18:04:06Z</dcterms:modified>
</cp:coreProperties>
</file>