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2" r:id="rId23"/>
    <p:sldId id="277" r:id="rId24"/>
    <p:sldId id="278" r:id="rId25"/>
    <p:sldId id="279" r:id="rId26"/>
    <p:sldId id="280" r:id="rId27"/>
    <p:sldId id="281" r:id="rId28"/>
    <p:sldId id="303" r:id="rId29"/>
    <p:sldId id="282" r:id="rId30"/>
    <p:sldId id="283" r:id="rId31"/>
    <p:sldId id="284" r:id="rId32"/>
    <p:sldId id="285" r:id="rId33"/>
    <p:sldId id="286" r:id="rId34"/>
    <p:sldId id="287" r:id="rId35"/>
    <p:sldId id="288" r:id="rId36"/>
    <p:sldId id="299" r:id="rId37"/>
    <p:sldId id="289" r:id="rId38"/>
    <p:sldId id="290" r:id="rId39"/>
    <p:sldId id="304" r:id="rId40"/>
    <p:sldId id="291" r:id="rId41"/>
    <p:sldId id="292" r:id="rId42"/>
    <p:sldId id="293" r:id="rId43"/>
    <p:sldId id="294" r:id="rId44"/>
    <p:sldId id="295" r:id="rId45"/>
    <p:sldId id="296" r:id="rId46"/>
    <p:sldId id="297" r:id="rId47"/>
    <p:sldId id="2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260191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75218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8595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46344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142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201610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902752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86237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3786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1F3A01-F4E0-4110-A9D9-31948EEF9E06}"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07593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1F3A01-F4E0-4110-A9D9-31948EEF9E06}"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31212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1F3A01-F4E0-4110-A9D9-31948EEF9E06}"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0328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1F3A01-F4E0-4110-A9D9-31948EEF9E06}"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5947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F3A01-F4E0-4110-A9D9-31948EEF9E06}"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348821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1F3A01-F4E0-4110-A9D9-31948EEF9E06}"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57616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C1F3A01-F4E0-4110-A9D9-31948EEF9E06}"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3DF26-26DA-418C-8306-199D897E577C}" type="slidenum">
              <a:rPr lang="en-US" smtClean="0"/>
              <a:t>‹#›</a:t>
            </a:fld>
            <a:endParaRPr lang="en-US"/>
          </a:p>
        </p:txBody>
      </p:sp>
    </p:spTree>
    <p:extLst>
      <p:ext uri="{BB962C8B-B14F-4D97-AF65-F5344CB8AC3E}">
        <p14:creationId xmlns:p14="http://schemas.microsoft.com/office/powerpoint/2010/main" val="129631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1F3A01-F4E0-4110-A9D9-31948EEF9E06}" type="datetimeFigureOut">
              <a:rPr lang="en-US" smtClean="0"/>
              <a:t>4/9/2021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703DF26-26DA-418C-8306-199D897E577C}" type="slidenum">
              <a:rPr lang="en-US" smtClean="0"/>
              <a:t>‹#›</a:t>
            </a:fld>
            <a:endParaRPr lang="en-US"/>
          </a:p>
        </p:txBody>
      </p:sp>
    </p:spTree>
    <p:extLst>
      <p:ext uri="{BB962C8B-B14F-4D97-AF65-F5344CB8AC3E}">
        <p14:creationId xmlns:p14="http://schemas.microsoft.com/office/powerpoint/2010/main" val="301332816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en.wikipedia.org/wiki/Messenger_RNA"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4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39634"/>
            <a:ext cx="7766936" cy="966652"/>
          </a:xfrm>
        </p:spPr>
        <p:txBody>
          <a:bodyPr/>
          <a:lstStyle/>
          <a:p>
            <a:pPr algn="ctr"/>
            <a:r>
              <a:rPr lang="en-US" sz="6000" b="1" dirty="0" smtClean="0"/>
              <a:t>COVID-19</a:t>
            </a:r>
            <a:endParaRPr lang="en-US" sz="6000" b="1" dirty="0"/>
          </a:p>
        </p:txBody>
      </p:sp>
      <p:sp>
        <p:nvSpPr>
          <p:cNvPr id="3" name="Subtitle 2"/>
          <p:cNvSpPr>
            <a:spLocks noGrp="1"/>
          </p:cNvSpPr>
          <p:nvPr>
            <p:ph type="subTitle" idx="1"/>
          </p:nvPr>
        </p:nvSpPr>
        <p:spPr>
          <a:xfrm>
            <a:off x="1507067" y="1306286"/>
            <a:ext cx="7766936" cy="1227908"/>
          </a:xfrm>
        </p:spPr>
        <p:txBody>
          <a:bodyPr>
            <a:normAutofit/>
          </a:bodyPr>
          <a:lstStyle/>
          <a:p>
            <a:pPr algn="ctr"/>
            <a:r>
              <a:rPr lang="en-US" sz="2800" b="1" i="1" dirty="0" smtClean="0">
                <a:solidFill>
                  <a:srgbClr val="FF0000"/>
                </a:solidFill>
              </a:rPr>
              <a:t>THE CHINA VIRUS AND VACCINES</a:t>
            </a:r>
          </a:p>
          <a:p>
            <a:pPr algn="ctr"/>
            <a:r>
              <a:rPr lang="en-US" sz="2800" b="1" i="1" dirty="0" smtClean="0">
                <a:solidFill>
                  <a:srgbClr val="FF0000"/>
                </a:solidFill>
              </a:rPr>
              <a:t>FACT OR FICTION?</a:t>
            </a:r>
            <a:endParaRPr lang="en-US" sz="2800" b="1"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429" y="2534195"/>
            <a:ext cx="5440211" cy="3082834"/>
          </a:xfrm>
          <a:prstGeom prst="rect">
            <a:avLst/>
          </a:prstGeom>
        </p:spPr>
      </p:pic>
      <p:sp>
        <p:nvSpPr>
          <p:cNvPr id="5" name="TextBox 4"/>
          <p:cNvSpPr txBox="1"/>
          <p:nvPr/>
        </p:nvSpPr>
        <p:spPr>
          <a:xfrm>
            <a:off x="2155371" y="5917474"/>
            <a:ext cx="6693001" cy="369332"/>
          </a:xfrm>
          <a:prstGeom prst="rect">
            <a:avLst/>
          </a:prstGeom>
          <a:noFill/>
        </p:spPr>
        <p:txBody>
          <a:bodyPr wrap="square" rtlCol="0">
            <a:spAutoFit/>
          </a:bodyPr>
          <a:lstStyle/>
          <a:p>
            <a:pPr algn="ctr"/>
            <a:r>
              <a:rPr lang="en-US" dirty="0"/>
              <a:t>© </a:t>
            </a:r>
            <a:r>
              <a:rPr lang="en-US" dirty="0" smtClean="0"/>
              <a:t>2021 by Peter M. Friedman</a:t>
            </a:r>
            <a:endParaRPr lang="en-US" dirty="0"/>
          </a:p>
        </p:txBody>
      </p:sp>
    </p:spTree>
    <p:extLst>
      <p:ext uri="{BB962C8B-B14F-4D97-AF65-F5344CB8AC3E}">
        <p14:creationId xmlns:p14="http://schemas.microsoft.com/office/powerpoint/2010/main" val="840783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Globalist Thinking</a:t>
            </a:r>
            <a:endParaRPr lang="en-US" b="1" dirty="0"/>
          </a:p>
        </p:txBody>
      </p:sp>
      <p:sp>
        <p:nvSpPr>
          <p:cNvPr id="3" name="Content Placeholder 2"/>
          <p:cNvSpPr>
            <a:spLocks noGrp="1"/>
          </p:cNvSpPr>
          <p:nvPr>
            <p:ph idx="1"/>
          </p:nvPr>
        </p:nvSpPr>
        <p:spPr>
          <a:xfrm>
            <a:off x="677334" y="1476104"/>
            <a:ext cx="8596668" cy="2899954"/>
          </a:xfrm>
        </p:spPr>
        <p:txBody>
          <a:bodyPr>
            <a:normAutofit/>
          </a:bodyPr>
          <a:lstStyle/>
          <a:p>
            <a:r>
              <a:rPr lang="en-US" dirty="0"/>
              <a:t>On February 8, 2009, Obama’s national security adviser </a:t>
            </a:r>
            <a:r>
              <a:rPr lang="en-US" dirty="0">
                <a:solidFill>
                  <a:srgbClr val="00B0F0"/>
                </a:solidFill>
              </a:rPr>
              <a:t>Gen. James Jones</a:t>
            </a:r>
            <a:r>
              <a:rPr lang="en-US" dirty="0"/>
              <a:t>, stated while in Germany that he takes his </a:t>
            </a:r>
            <a:r>
              <a:rPr lang="en-US" i="1" dirty="0">
                <a:solidFill>
                  <a:srgbClr val="FF0000"/>
                </a:solidFill>
              </a:rPr>
              <a:t>…”daily orders from Dr. Kissinger, filtered down through Gen. Brent Scowcroft and Sandy Berger.” </a:t>
            </a:r>
          </a:p>
          <a:p>
            <a:r>
              <a:rPr lang="en-US" dirty="0" smtClean="0"/>
              <a:t>On </a:t>
            </a:r>
            <a:r>
              <a:rPr lang="en-US" dirty="0" smtClean="0"/>
              <a:t>May 5, 2009 there was a meeting in Manhattan attended by </a:t>
            </a:r>
            <a:r>
              <a:rPr lang="en-US" dirty="0" smtClean="0">
                <a:solidFill>
                  <a:srgbClr val="00B0F0"/>
                </a:solidFill>
              </a:rPr>
              <a:t>Bill Gates, David Rockefeller Jr., Warren Buffet, George Soros, Michael Bloomberg, Ted Turner, and Oprah Winfrey</a:t>
            </a:r>
            <a:r>
              <a:rPr lang="en-US" dirty="0" smtClean="0"/>
              <a:t>, all wealthy Globalists. </a:t>
            </a:r>
          </a:p>
          <a:p>
            <a:r>
              <a:rPr lang="en-US" dirty="0" smtClean="0"/>
              <a:t>They all agreed that human overpopulation was a serious priority. This was reported by John Harrow in the </a:t>
            </a:r>
            <a:r>
              <a:rPr lang="en-US" i="1" dirty="0" smtClean="0">
                <a:solidFill>
                  <a:srgbClr val="00B0F0"/>
                </a:solidFill>
              </a:rPr>
              <a:t>Sunday Times</a:t>
            </a:r>
            <a:r>
              <a:rPr lang="en-US" dirty="0" smtClean="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335" y="4085590"/>
            <a:ext cx="3749040" cy="25991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877" y="4085589"/>
            <a:ext cx="4641423" cy="2599197"/>
          </a:xfrm>
          <a:prstGeom prst="rect">
            <a:avLst/>
          </a:prstGeom>
        </p:spPr>
      </p:pic>
    </p:spTree>
    <p:extLst>
      <p:ext uri="{BB962C8B-B14F-4D97-AF65-F5344CB8AC3E}">
        <p14:creationId xmlns:p14="http://schemas.microsoft.com/office/powerpoint/2010/main" val="310239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Dead Microbiologists</a:t>
            </a:r>
            <a:endParaRPr lang="en-US" b="1" dirty="0"/>
          </a:p>
        </p:txBody>
      </p:sp>
      <p:sp>
        <p:nvSpPr>
          <p:cNvPr id="3" name="Content Placeholder 2"/>
          <p:cNvSpPr>
            <a:spLocks noGrp="1"/>
          </p:cNvSpPr>
          <p:nvPr>
            <p:ph idx="1"/>
          </p:nvPr>
        </p:nvSpPr>
        <p:spPr>
          <a:xfrm>
            <a:off x="677334" y="1528355"/>
            <a:ext cx="8596668" cy="2560319"/>
          </a:xfrm>
        </p:spPr>
        <p:txBody>
          <a:bodyPr/>
          <a:lstStyle/>
          <a:p>
            <a:r>
              <a:rPr lang="en-US" dirty="0" smtClean="0"/>
              <a:t>By summer 2009, over </a:t>
            </a:r>
            <a:r>
              <a:rPr lang="en-US" b="1" i="1" dirty="0" smtClean="0">
                <a:solidFill>
                  <a:srgbClr val="FF0000"/>
                </a:solidFill>
              </a:rPr>
              <a:t>100 microbiologists around the world had died</a:t>
            </a:r>
            <a:r>
              <a:rPr lang="en-US" dirty="0" smtClean="0"/>
              <a:t>, many under very suspicious circumstances. The majority were involved in virus research. </a:t>
            </a:r>
          </a:p>
          <a:p>
            <a:r>
              <a:rPr lang="en-US" dirty="0" smtClean="0"/>
              <a:t>Were these microbiologists seeing through schemes of fraudulent manmade pandemics and working on antidotes? </a:t>
            </a:r>
          </a:p>
          <a:p>
            <a:r>
              <a:rPr lang="en-US" dirty="0" smtClean="0"/>
              <a:t>The names of these microbiologists can be found at </a:t>
            </a:r>
            <a:r>
              <a:rPr lang="en-US" dirty="0" smtClean="0">
                <a:solidFill>
                  <a:srgbClr val="00B0F0"/>
                </a:solidFill>
              </a:rPr>
              <a:t>Http://www.puppstheories.com/forum/index.php?showtopic=6521</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875" y="3904937"/>
            <a:ext cx="3849189" cy="2671979"/>
          </a:xfrm>
          <a:prstGeom prst="rect">
            <a:avLst/>
          </a:prstGeom>
        </p:spPr>
      </p:pic>
    </p:spTree>
    <p:extLst>
      <p:ext uri="{BB962C8B-B14F-4D97-AF65-F5344CB8AC3E}">
        <p14:creationId xmlns:p14="http://schemas.microsoft.com/office/powerpoint/2010/main" val="268348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Big Pharma – Drugging the Population</a:t>
            </a:r>
            <a:endParaRPr lang="en-US" b="1" dirty="0"/>
          </a:p>
        </p:txBody>
      </p:sp>
      <p:sp>
        <p:nvSpPr>
          <p:cNvPr id="3" name="Content Placeholder 2"/>
          <p:cNvSpPr>
            <a:spLocks noGrp="1"/>
          </p:cNvSpPr>
          <p:nvPr>
            <p:ph idx="1"/>
          </p:nvPr>
        </p:nvSpPr>
        <p:spPr>
          <a:xfrm>
            <a:off x="677334" y="1371600"/>
            <a:ext cx="8596668" cy="3010489"/>
          </a:xfrm>
        </p:spPr>
        <p:txBody>
          <a:bodyPr/>
          <a:lstStyle/>
          <a:p>
            <a:r>
              <a:rPr lang="en-US" dirty="0" smtClean="0"/>
              <a:t>Drugs are big business! 40% of the commercials on TV are for drugs.</a:t>
            </a:r>
          </a:p>
          <a:p>
            <a:r>
              <a:rPr lang="en-US" dirty="0" smtClean="0"/>
              <a:t>Only half the drug manufacturers are in America such as </a:t>
            </a:r>
            <a:r>
              <a:rPr lang="en-US" dirty="0" smtClean="0">
                <a:solidFill>
                  <a:srgbClr val="00B0F0"/>
                </a:solidFill>
              </a:rPr>
              <a:t>Pfizer, Merck, J&amp;J, Bristol Meyers-Squibb, and Wyeth</a:t>
            </a:r>
            <a:r>
              <a:rPr lang="en-US" dirty="0" smtClean="0"/>
              <a:t>. The rest of the top companies are in Europe : </a:t>
            </a:r>
            <a:r>
              <a:rPr lang="en-US" dirty="0" smtClean="0">
                <a:solidFill>
                  <a:srgbClr val="00B0F0"/>
                </a:solidFill>
              </a:rPr>
              <a:t>Astra-Zeneca, Glaxo-Smith-Kline, Novartis, Roche, and Aventis</a:t>
            </a:r>
            <a:r>
              <a:rPr lang="en-US" dirty="0" smtClean="0"/>
              <a:t>.</a:t>
            </a:r>
          </a:p>
          <a:p>
            <a:r>
              <a:rPr lang="en-US" dirty="0" smtClean="0"/>
              <a:t>In 2007 the drug market was $712 billion globally. $80 billion was for psychiatric drugs like </a:t>
            </a:r>
            <a:r>
              <a:rPr lang="en-US" dirty="0" smtClean="0">
                <a:solidFill>
                  <a:srgbClr val="00B0F0"/>
                </a:solidFill>
              </a:rPr>
              <a:t>Prozac, Ritalin, Zoloft</a:t>
            </a:r>
            <a:r>
              <a:rPr lang="en-US" dirty="0" smtClean="0"/>
              <a:t>, etc.</a:t>
            </a:r>
          </a:p>
          <a:p>
            <a:r>
              <a:rPr lang="en-US" dirty="0" smtClean="0"/>
              <a:t>Most “new” drugs are only variables of old drugs due to patent rights.</a:t>
            </a:r>
          </a:p>
          <a:p>
            <a:r>
              <a:rPr lang="en-US" dirty="0" smtClean="0"/>
              <a:t>New diseases are “invented” to be cured by existing drugs!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789" y="4382089"/>
            <a:ext cx="2821576" cy="2380998"/>
          </a:xfrm>
          <a:prstGeom prst="rect">
            <a:avLst/>
          </a:prstGeom>
        </p:spPr>
      </p:pic>
    </p:spTree>
    <p:extLst>
      <p:ext uri="{BB962C8B-B14F-4D97-AF65-F5344CB8AC3E}">
        <p14:creationId xmlns:p14="http://schemas.microsoft.com/office/powerpoint/2010/main" val="32004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DTC ADS – BIG MONEY!</a:t>
            </a:r>
            <a:endParaRPr lang="en-US" b="1" dirty="0"/>
          </a:p>
        </p:txBody>
      </p:sp>
      <p:sp>
        <p:nvSpPr>
          <p:cNvPr id="3" name="Content Placeholder 2"/>
          <p:cNvSpPr>
            <a:spLocks noGrp="1"/>
          </p:cNvSpPr>
          <p:nvPr>
            <p:ph idx="1"/>
          </p:nvPr>
        </p:nvSpPr>
        <p:spPr>
          <a:xfrm>
            <a:off x="677334" y="1423851"/>
            <a:ext cx="8596668" cy="3513909"/>
          </a:xfrm>
        </p:spPr>
        <p:txBody>
          <a:bodyPr/>
          <a:lstStyle/>
          <a:p>
            <a:r>
              <a:rPr lang="en-US" dirty="0" smtClean="0">
                <a:solidFill>
                  <a:srgbClr val="00B0F0"/>
                </a:solidFill>
              </a:rPr>
              <a:t>Lipitor</a:t>
            </a:r>
            <a:r>
              <a:rPr lang="en-US" dirty="0" smtClean="0"/>
              <a:t> earns $34.09 for each ad dollar spent on TV!</a:t>
            </a:r>
          </a:p>
          <a:p>
            <a:r>
              <a:rPr lang="en-US" dirty="0" smtClean="0">
                <a:solidFill>
                  <a:srgbClr val="00B0F0"/>
                </a:solidFill>
              </a:rPr>
              <a:t>Nexium</a:t>
            </a:r>
            <a:r>
              <a:rPr lang="en-US" dirty="0" smtClean="0"/>
              <a:t> earns 44.92 for each ad dollar spent on TV!</a:t>
            </a:r>
          </a:p>
          <a:p>
            <a:r>
              <a:rPr lang="en-US" dirty="0" err="1" smtClean="0">
                <a:solidFill>
                  <a:srgbClr val="00B0F0"/>
                </a:solidFill>
              </a:rPr>
              <a:t>Singulair</a:t>
            </a:r>
            <a:r>
              <a:rPr lang="en-US" dirty="0" smtClean="0"/>
              <a:t> earns $45.24 for each ad dollar spent on TV!</a:t>
            </a:r>
          </a:p>
          <a:p>
            <a:r>
              <a:rPr lang="en-US" dirty="0" smtClean="0">
                <a:solidFill>
                  <a:srgbClr val="00B0F0"/>
                </a:solidFill>
              </a:rPr>
              <a:t>Zyrtec</a:t>
            </a:r>
            <a:r>
              <a:rPr lang="en-US" dirty="0" smtClean="0"/>
              <a:t> earns $33.86 for each ad dollar spent on TV!</a:t>
            </a:r>
          </a:p>
          <a:p>
            <a:r>
              <a:rPr lang="en-US" dirty="0" smtClean="0"/>
              <a:t>Since the FDA allowed TV drug ads in 1997, DTC ads went from $1.3 billion yearly to over $5 billion today!</a:t>
            </a:r>
          </a:p>
          <a:p>
            <a:r>
              <a:rPr lang="en-US" dirty="0" smtClean="0"/>
              <a:t>How much of these profits wind up in the pockets of legislators?</a:t>
            </a:r>
          </a:p>
          <a:p>
            <a:r>
              <a:rPr lang="en-US" dirty="0" smtClean="0"/>
              <a:t>Many of these DTC drugs have been removed from the market due to safety issues.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274" y="4937760"/>
            <a:ext cx="2571750" cy="1781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500" y="4937759"/>
            <a:ext cx="2831868" cy="17811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622" y="4957253"/>
            <a:ext cx="2361562" cy="1768892"/>
          </a:xfrm>
          <a:prstGeom prst="rect">
            <a:avLst/>
          </a:prstGeom>
        </p:spPr>
      </p:pic>
    </p:spTree>
    <p:extLst>
      <p:ext uri="{BB962C8B-B14F-4D97-AF65-F5344CB8AC3E}">
        <p14:creationId xmlns:p14="http://schemas.microsoft.com/office/powerpoint/2010/main" val="421272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BAD DRUGS!</a:t>
            </a:r>
            <a:endParaRPr lang="en-US" b="1" dirty="0"/>
          </a:p>
        </p:txBody>
      </p:sp>
      <p:sp>
        <p:nvSpPr>
          <p:cNvPr id="3" name="Content Placeholder 2"/>
          <p:cNvSpPr>
            <a:spLocks noGrp="1"/>
          </p:cNvSpPr>
          <p:nvPr>
            <p:ph idx="1"/>
          </p:nvPr>
        </p:nvSpPr>
        <p:spPr>
          <a:xfrm>
            <a:off x="677334" y="1384663"/>
            <a:ext cx="8596668" cy="3213463"/>
          </a:xfrm>
        </p:spPr>
        <p:txBody>
          <a:bodyPr/>
          <a:lstStyle/>
          <a:p>
            <a:r>
              <a:rPr lang="en-US" dirty="0" smtClean="0"/>
              <a:t>In 2009 </a:t>
            </a:r>
            <a:r>
              <a:rPr lang="en-US" dirty="0" smtClean="0">
                <a:solidFill>
                  <a:srgbClr val="00B0F0"/>
                </a:solidFill>
              </a:rPr>
              <a:t>Pfizer</a:t>
            </a:r>
            <a:r>
              <a:rPr lang="en-US" dirty="0" smtClean="0"/>
              <a:t>, the world’s largest drug maker, was fined $2.3 billion based upon unlawful prescription drug promotions. One of the four drugs, </a:t>
            </a:r>
            <a:r>
              <a:rPr lang="en-US" i="1" dirty="0" smtClean="0">
                <a:solidFill>
                  <a:srgbClr val="00B0F0"/>
                </a:solidFill>
              </a:rPr>
              <a:t>Bextra</a:t>
            </a:r>
            <a:r>
              <a:rPr lang="en-US" dirty="0" smtClean="0"/>
              <a:t>, increased the chances of heart attack, and was being used for treatments not approved.</a:t>
            </a:r>
          </a:p>
          <a:p>
            <a:r>
              <a:rPr lang="en-US" dirty="0" smtClean="0">
                <a:solidFill>
                  <a:srgbClr val="00B0F0"/>
                </a:solidFill>
              </a:rPr>
              <a:t>Pfizer</a:t>
            </a:r>
            <a:r>
              <a:rPr lang="en-US" dirty="0" smtClean="0"/>
              <a:t> was named a “repeat offender” by the DOJ and required monitoring </a:t>
            </a:r>
            <a:r>
              <a:rPr lang="en-US" dirty="0" smtClean="0">
                <a:solidFill>
                  <a:srgbClr val="00B0F0"/>
                </a:solidFill>
              </a:rPr>
              <a:t>Pfizer</a:t>
            </a:r>
            <a:r>
              <a:rPr lang="en-US" dirty="0" smtClean="0"/>
              <a:t> for five years. </a:t>
            </a:r>
          </a:p>
          <a:p>
            <a:r>
              <a:rPr lang="en-US" dirty="0" smtClean="0">
                <a:solidFill>
                  <a:srgbClr val="00B0F0"/>
                </a:solidFill>
              </a:rPr>
              <a:t>Pfizer</a:t>
            </a:r>
            <a:r>
              <a:rPr lang="en-US" dirty="0" smtClean="0"/>
              <a:t> has taken doctors on vacations to golf resorts, and other perks such as expensive restaurants in order to persuade them to </a:t>
            </a:r>
            <a:r>
              <a:rPr lang="en-US" dirty="0" smtClean="0">
                <a:solidFill>
                  <a:srgbClr val="00B0F0"/>
                </a:solidFill>
              </a:rPr>
              <a:t>prescribe Pfizer </a:t>
            </a:r>
            <a:r>
              <a:rPr lang="en-US" dirty="0" smtClean="0"/>
              <a:t>drugs, especially in </a:t>
            </a:r>
            <a:r>
              <a:rPr lang="en-US" dirty="0" smtClean="0"/>
              <a:t>taxpayer-funded </a:t>
            </a:r>
            <a:r>
              <a:rPr lang="en-US" dirty="0" smtClean="0"/>
              <a:t>programs.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772" y="4258492"/>
            <a:ext cx="4852573" cy="2263548"/>
          </a:xfrm>
          <a:prstGeom prst="rect">
            <a:avLst/>
          </a:prstGeom>
        </p:spPr>
      </p:pic>
    </p:spTree>
    <p:extLst>
      <p:ext uri="{BB962C8B-B14F-4D97-AF65-F5344CB8AC3E}">
        <p14:creationId xmlns:p14="http://schemas.microsoft.com/office/powerpoint/2010/main" val="8929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Nazi Connection?</a:t>
            </a:r>
            <a:endParaRPr lang="en-US" b="1" dirty="0"/>
          </a:p>
        </p:txBody>
      </p:sp>
      <p:sp>
        <p:nvSpPr>
          <p:cNvPr id="3" name="Content Placeholder 2"/>
          <p:cNvSpPr>
            <a:spLocks noGrp="1"/>
          </p:cNvSpPr>
          <p:nvPr>
            <p:ph idx="1"/>
          </p:nvPr>
        </p:nvSpPr>
        <p:spPr>
          <a:xfrm>
            <a:off x="677334" y="1410789"/>
            <a:ext cx="8832426" cy="2730137"/>
          </a:xfrm>
        </p:spPr>
        <p:txBody>
          <a:bodyPr/>
          <a:lstStyle/>
          <a:p>
            <a:r>
              <a:rPr lang="en-US" dirty="0" smtClean="0"/>
              <a:t>The German drug company, </a:t>
            </a:r>
            <a:r>
              <a:rPr lang="en-US" dirty="0" smtClean="0">
                <a:solidFill>
                  <a:srgbClr val="00B0F0"/>
                </a:solidFill>
              </a:rPr>
              <a:t>I.G. Farben</a:t>
            </a:r>
            <a:r>
              <a:rPr lang="en-US" dirty="0" smtClean="0"/>
              <a:t>, was the manufacturer of the </a:t>
            </a:r>
            <a:r>
              <a:rPr lang="en-US" i="1" dirty="0" smtClean="0">
                <a:solidFill>
                  <a:srgbClr val="00B0F0"/>
                </a:solidFill>
              </a:rPr>
              <a:t>Zyklon B</a:t>
            </a:r>
            <a:r>
              <a:rPr lang="en-US" dirty="0" smtClean="0"/>
              <a:t> gas used during WW2 in the Nazi concentration camps. </a:t>
            </a:r>
          </a:p>
          <a:p>
            <a:r>
              <a:rPr lang="en-US" dirty="0" smtClean="0"/>
              <a:t>In 1996 </a:t>
            </a:r>
            <a:r>
              <a:rPr lang="en-US" dirty="0" smtClean="0">
                <a:solidFill>
                  <a:srgbClr val="00B0F0"/>
                </a:solidFill>
              </a:rPr>
              <a:t>I.G. Farben </a:t>
            </a:r>
            <a:r>
              <a:rPr lang="en-US" dirty="0" smtClean="0"/>
              <a:t>merged with </a:t>
            </a:r>
            <a:r>
              <a:rPr lang="en-US" dirty="0" smtClean="0">
                <a:solidFill>
                  <a:srgbClr val="00B0F0"/>
                </a:solidFill>
              </a:rPr>
              <a:t>Ciba-Geigy</a:t>
            </a:r>
            <a:r>
              <a:rPr lang="en-US" dirty="0" smtClean="0"/>
              <a:t> of Switzerland creating </a:t>
            </a:r>
            <a:r>
              <a:rPr lang="en-US" i="1" dirty="0" smtClean="0">
                <a:solidFill>
                  <a:srgbClr val="00B0F0"/>
                </a:solidFill>
              </a:rPr>
              <a:t>Novartis</a:t>
            </a:r>
            <a:r>
              <a:rPr lang="en-US" i="1" dirty="0" smtClean="0"/>
              <a:t>, </a:t>
            </a:r>
            <a:r>
              <a:rPr lang="en-US" dirty="0" smtClean="0"/>
              <a:t>one of the largest corporate mergers in history!</a:t>
            </a:r>
          </a:p>
          <a:p>
            <a:r>
              <a:rPr lang="en-US" dirty="0" smtClean="0"/>
              <a:t>The German drug company </a:t>
            </a:r>
            <a:r>
              <a:rPr lang="en-US" i="1" dirty="0" smtClean="0">
                <a:solidFill>
                  <a:srgbClr val="00B0F0"/>
                </a:solidFill>
              </a:rPr>
              <a:t>Bayer</a:t>
            </a:r>
            <a:r>
              <a:rPr lang="en-US" dirty="0" smtClean="0"/>
              <a:t> was once a part of </a:t>
            </a:r>
            <a:r>
              <a:rPr lang="en-US" dirty="0" smtClean="0">
                <a:solidFill>
                  <a:srgbClr val="00B0F0"/>
                </a:solidFill>
              </a:rPr>
              <a:t>I.G.Farben</a:t>
            </a:r>
            <a:r>
              <a:rPr lang="en-US" dirty="0" smtClean="0"/>
              <a:t>. Today </a:t>
            </a:r>
            <a:r>
              <a:rPr lang="en-US" i="1" dirty="0" smtClean="0">
                <a:solidFill>
                  <a:srgbClr val="00B0F0"/>
                </a:solidFill>
              </a:rPr>
              <a:t>Bayer</a:t>
            </a:r>
            <a:r>
              <a:rPr lang="en-US" dirty="0" smtClean="0"/>
              <a:t> is the largest manufacturer of </a:t>
            </a:r>
            <a:r>
              <a:rPr lang="en-US" dirty="0" smtClean="0">
                <a:solidFill>
                  <a:srgbClr val="00B0F0"/>
                </a:solidFill>
              </a:rPr>
              <a:t>Aspirin</a:t>
            </a:r>
            <a:r>
              <a:rPr lang="en-US" dirty="0" smtClean="0"/>
              <a:t>, especially the widely-used 81mg dose.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426" y="4000501"/>
            <a:ext cx="4225464" cy="23741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089" y="4015726"/>
            <a:ext cx="2341833" cy="2343663"/>
          </a:xfrm>
          <a:prstGeom prst="rect">
            <a:avLst/>
          </a:prstGeom>
        </p:spPr>
      </p:pic>
    </p:spTree>
    <p:extLst>
      <p:ext uri="{BB962C8B-B14F-4D97-AF65-F5344CB8AC3E}">
        <p14:creationId xmlns:p14="http://schemas.microsoft.com/office/powerpoint/2010/main" val="191890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Closer to Home</a:t>
            </a:r>
            <a:endParaRPr lang="en-US" b="1" dirty="0"/>
          </a:p>
        </p:txBody>
      </p:sp>
      <p:sp>
        <p:nvSpPr>
          <p:cNvPr id="3" name="Content Placeholder 2"/>
          <p:cNvSpPr>
            <a:spLocks noGrp="1"/>
          </p:cNvSpPr>
          <p:nvPr>
            <p:ph idx="1"/>
          </p:nvPr>
        </p:nvSpPr>
        <p:spPr>
          <a:xfrm>
            <a:off x="677334" y="1436915"/>
            <a:ext cx="8596668" cy="2651759"/>
          </a:xfrm>
        </p:spPr>
        <p:txBody>
          <a:bodyPr>
            <a:normAutofit lnSpcReduction="10000"/>
          </a:bodyPr>
          <a:lstStyle/>
          <a:p>
            <a:r>
              <a:rPr lang="en-US" dirty="0" smtClean="0">
                <a:solidFill>
                  <a:srgbClr val="00B0F0"/>
                </a:solidFill>
              </a:rPr>
              <a:t>Gilead Sciences</a:t>
            </a:r>
            <a:r>
              <a:rPr lang="en-US" dirty="0" smtClean="0"/>
              <a:t>, a local California drug company, created </a:t>
            </a:r>
            <a:r>
              <a:rPr lang="en-US" i="1" dirty="0" smtClean="0">
                <a:solidFill>
                  <a:srgbClr val="00B0F0"/>
                </a:solidFill>
              </a:rPr>
              <a:t>Tamiflu</a:t>
            </a:r>
            <a:r>
              <a:rPr lang="en-US" i="1" dirty="0" smtClean="0"/>
              <a:t> and </a:t>
            </a:r>
            <a:r>
              <a:rPr lang="en-US" i="1" dirty="0" err="1" smtClean="0">
                <a:solidFill>
                  <a:srgbClr val="00B0F0"/>
                </a:solidFill>
              </a:rPr>
              <a:t>Remdesivir</a:t>
            </a:r>
            <a:r>
              <a:rPr lang="en-US" dirty="0" smtClean="0"/>
              <a:t>.</a:t>
            </a:r>
          </a:p>
          <a:p>
            <a:r>
              <a:rPr lang="en-US" dirty="0" smtClean="0"/>
              <a:t>A major stockholder in Gilead Sciences is </a:t>
            </a:r>
            <a:r>
              <a:rPr lang="en-US" dirty="0" smtClean="0">
                <a:solidFill>
                  <a:srgbClr val="00B0F0"/>
                </a:solidFill>
              </a:rPr>
              <a:t>Donald Rumsfeld</a:t>
            </a:r>
            <a:r>
              <a:rPr lang="en-US" dirty="0" smtClean="0"/>
              <a:t>, former Defense Secretary. </a:t>
            </a:r>
          </a:p>
          <a:p>
            <a:r>
              <a:rPr lang="en-US" dirty="0" smtClean="0"/>
              <a:t>In 2005, when there was the threat of Bird Flu, Rumsfeld’s stock value in Gilead increased from $5 million to $25 million as reported by CNN!</a:t>
            </a:r>
          </a:p>
          <a:p>
            <a:r>
              <a:rPr lang="en-US" dirty="0" smtClean="0"/>
              <a:t>This is why Americans travel to Mexico and Canada to buy prescription drugs! The cost is less than half there.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4088674"/>
            <a:ext cx="4446982" cy="23382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532" y="4088674"/>
            <a:ext cx="3436572" cy="2307771"/>
          </a:xfrm>
          <a:prstGeom prst="rect">
            <a:avLst/>
          </a:prstGeom>
        </p:spPr>
      </p:pic>
    </p:spTree>
    <p:extLst>
      <p:ext uri="{BB962C8B-B14F-4D97-AF65-F5344CB8AC3E}">
        <p14:creationId xmlns:p14="http://schemas.microsoft.com/office/powerpoint/2010/main" val="167907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CONSERVATISM AND DRUGS</a:t>
            </a:r>
            <a:endParaRPr lang="en-US" b="1" dirty="0"/>
          </a:p>
        </p:txBody>
      </p:sp>
      <p:sp>
        <p:nvSpPr>
          <p:cNvPr id="3" name="Content Placeholder 2"/>
          <p:cNvSpPr>
            <a:spLocks noGrp="1"/>
          </p:cNvSpPr>
          <p:nvPr>
            <p:ph idx="1"/>
          </p:nvPr>
        </p:nvSpPr>
        <p:spPr>
          <a:xfrm>
            <a:off x="677334" y="1397727"/>
            <a:ext cx="8596668" cy="3108959"/>
          </a:xfrm>
        </p:spPr>
        <p:txBody>
          <a:bodyPr/>
          <a:lstStyle/>
          <a:p>
            <a:r>
              <a:rPr lang="en-US" dirty="0" smtClean="0"/>
              <a:t>In 2003 the National Institute of Mental Health concluded that people who believe in traditional values such as marriage between men and women, balanced budgets, strict interpretation of the Constitution are mentally disturbed. They had spent $1.2 million of taxpayer money studying </a:t>
            </a:r>
            <a:r>
              <a:rPr lang="en-US" i="1" dirty="0" smtClean="0">
                <a:solidFill>
                  <a:srgbClr val="00B0F0"/>
                </a:solidFill>
              </a:rPr>
              <a:t>“The psychology of conservatism”</a:t>
            </a:r>
            <a:r>
              <a:rPr lang="en-US" dirty="0" smtClean="0"/>
              <a:t>. </a:t>
            </a:r>
          </a:p>
          <a:p>
            <a:r>
              <a:rPr lang="en-US" dirty="0" smtClean="0"/>
              <a:t>They concluded that “the core of political conservatism was a resistance to change and a tolerance for inequality that promotes fear and uncertainty.”</a:t>
            </a:r>
          </a:p>
          <a:p>
            <a:r>
              <a:rPr lang="en-US" b="1" i="1" dirty="0" smtClean="0">
                <a:solidFill>
                  <a:srgbClr val="C00000"/>
                </a:solidFill>
              </a:rPr>
              <a:t>Constitutionalists are now in danger of being diagnosed with a mental disorder! </a:t>
            </a:r>
            <a:endParaRPr lang="en-US" b="1" i="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439" y="4332514"/>
            <a:ext cx="3502126" cy="23347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032" y="4313346"/>
            <a:ext cx="3559629" cy="2373086"/>
          </a:xfrm>
          <a:prstGeom prst="rect">
            <a:avLst/>
          </a:prstGeom>
        </p:spPr>
      </p:pic>
    </p:spTree>
    <p:extLst>
      <p:ext uri="{BB962C8B-B14F-4D97-AF65-F5344CB8AC3E}">
        <p14:creationId xmlns:p14="http://schemas.microsoft.com/office/powerpoint/2010/main" val="292413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CORONA VIRUSES!</a:t>
            </a:r>
            <a:endParaRPr lang="en-US" b="1" dirty="0"/>
          </a:p>
        </p:txBody>
      </p:sp>
      <p:sp>
        <p:nvSpPr>
          <p:cNvPr id="3" name="Content Placeholder 2"/>
          <p:cNvSpPr>
            <a:spLocks noGrp="1"/>
          </p:cNvSpPr>
          <p:nvPr>
            <p:ph idx="1"/>
          </p:nvPr>
        </p:nvSpPr>
        <p:spPr>
          <a:xfrm>
            <a:off x="677334" y="1397727"/>
            <a:ext cx="8596668" cy="3108959"/>
          </a:xfrm>
        </p:spPr>
        <p:txBody>
          <a:bodyPr/>
          <a:lstStyle/>
          <a:p>
            <a:r>
              <a:rPr lang="en-US" dirty="0" smtClean="0"/>
              <a:t>In December, 2019 large numbers of respiratory illnesses appeared in </a:t>
            </a:r>
            <a:r>
              <a:rPr lang="en-US" dirty="0" smtClean="0">
                <a:solidFill>
                  <a:schemeClr val="accent4"/>
                </a:solidFill>
              </a:rPr>
              <a:t>Wuhan, China</a:t>
            </a:r>
            <a:r>
              <a:rPr lang="en-US" dirty="0" smtClean="0"/>
              <a:t>, a </a:t>
            </a:r>
            <a:r>
              <a:rPr lang="en-US" i="1" dirty="0" smtClean="0">
                <a:solidFill>
                  <a:srgbClr val="00B0F0"/>
                </a:solidFill>
              </a:rPr>
              <a:t>“Coronavirus”</a:t>
            </a:r>
            <a:r>
              <a:rPr lang="en-US" dirty="0" smtClean="0"/>
              <a:t>, in a city of 10 million.</a:t>
            </a:r>
          </a:p>
          <a:p>
            <a:r>
              <a:rPr lang="en-US" dirty="0" smtClean="0">
                <a:solidFill>
                  <a:srgbClr val="00B0F0"/>
                </a:solidFill>
              </a:rPr>
              <a:t>Corona viruses</a:t>
            </a:r>
            <a:r>
              <a:rPr lang="en-US" dirty="0" smtClean="0"/>
              <a:t> have existed with humans and animals for years worldwide with </a:t>
            </a:r>
            <a:r>
              <a:rPr lang="en-US" dirty="0" smtClean="0">
                <a:solidFill>
                  <a:srgbClr val="00B0F0"/>
                </a:solidFill>
              </a:rPr>
              <a:t>20% responsible for respiratory </a:t>
            </a:r>
            <a:r>
              <a:rPr lang="en-US" dirty="0" smtClean="0">
                <a:solidFill>
                  <a:srgbClr val="00B0F0"/>
                </a:solidFill>
              </a:rPr>
              <a:t>issues</a:t>
            </a:r>
            <a:r>
              <a:rPr lang="en-US" dirty="0" smtClean="0"/>
              <a:t>.</a:t>
            </a:r>
            <a:endParaRPr lang="en-US" dirty="0" smtClean="0"/>
          </a:p>
          <a:p>
            <a:r>
              <a:rPr lang="en-US" dirty="0" smtClean="0"/>
              <a:t>In nursing </a:t>
            </a:r>
            <a:r>
              <a:rPr lang="en-US" dirty="0" smtClean="0"/>
              <a:t>homes, they account for about </a:t>
            </a:r>
            <a:r>
              <a:rPr lang="en-US" dirty="0" smtClean="0">
                <a:solidFill>
                  <a:srgbClr val="00B0F0"/>
                </a:solidFill>
              </a:rPr>
              <a:t>8% fatality due to co-morbidities, why patients are there to begin with!</a:t>
            </a:r>
          </a:p>
          <a:p>
            <a:r>
              <a:rPr lang="en-US" dirty="0" smtClean="0"/>
              <a:t>Only two coronaviruses made world headlines: </a:t>
            </a:r>
            <a:r>
              <a:rPr lang="en-US" dirty="0" smtClean="0">
                <a:solidFill>
                  <a:srgbClr val="00B0F0"/>
                </a:solidFill>
              </a:rPr>
              <a:t>SARS-</a:t>
            </a:r>
            <a:r>
              <a:rPr lang="en-US" dirty="0" err="1" smtClean="0">
                <a:solidFill>
                  <a:srgbClr val="00B0F0"/>
                </a:solidFill>
              </a:rPr>
              <a:t>CoV</a:t>
            </a:r>
            <a:r>
              <a:rPr lang="en-US" dirty="0" smtClean="0"/>
              <a:t> in 2003, which only killed 774 worldwide and cost $40 billion; </a:t>
            </a:r>
            <a:r>
              <a:rPr lang="en-US" dirty="0" smtClean="0">
                <a:solidFill>
                  <a:srgbClr val="00B0F0"/>
                </a:solidFill>
              </a:rPr>
              <a:t>MERS-</a:t>
            </a:r>
            <a:r>
              <a:rPr lang="en-US" dirty="0" err="1" smtClean="0">
                <a:solidFill>
                  <a:srgbClr val="00B0F0"/>
                </a:solidFill>
              </a:rPr>
              <a:t>CoV</a:t>
            </a:r>
            <a:r>
              <a:rPr lang="en-US" dirty="0" smtClean="0"/>
              <a:t> in 2012 originating in the Middle East with a fatality rate over 30% but quickly </a:t>
            </a:r>
            <a:r>
              <a:rPr lang="en-US" dirty="0" smtClean="0"/>
              <a:t>suppressed.</a:t>
            </a:r>
            <a:endParaRPr lang="en-US" dirty="0" smtClean="0"/>
          </a:p>
          <a:p>
            <a:endParaRPr lang="en-US" dirty="0"/>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504" y="4545876"/>
            <a:ext cx="2447148" cy="19596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172" y="4545876"/>
            <a:ext cx="3560692" cy="1944325"/>
          </a:xfrm>
          <a:prstGeom prst="rect">
            <a:avLst/>
          </a:prstGeom>
        </p:spPr>
      </p:pic>
    </p:spTree>
    <p:extLst>
      <p:ext uri="{BB962C8B-B14F-4D97-AF65-F5344CB8AC3E}">
        <p14:creationId xmlns:p14="http://schemas.microsoft.com/office/powerpoint/2010/main" val="202369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COVID-19 (SARS-CoV-2)</a:t>
            </a:r>
            <a:endParaRPr lang="en-US" b="1" dirty="0"/>
          </a:p>
        </p:txBody>
      </p:sp>
      <p:sp>
        <p:nvSpPr>
          <p:cNvPr id="3" name="Content Placeholder 2"/>
          <p:cNvSpPr>
            <a:spLocks noGrp="1"/>
          </p:cNvSpPr>
          <p:nvPr>
            <p:ph idx="1"/>
          </p:nvPr>
        </p:nvSpPr>
        <p:spPr>
          <a:xfrm>
            <a:off x="677334" y="1410790"/>
            <a:ext cx="8596668" cy="3474720"/>
          </a:xfrm>
        </p:spPr>
        <p:txBody>
          <a:bodyPr>
            <a:normAutofit/>
          </a:bodyPr>
          <a:lstStyle/>
          <a:p>
            <a:r>
              <a:rPr lang="en-US" dirty="0" smtClean="0"/>
              <a:t>The initial fear was that it would </a:t>
            </a:r>
            <a:r>
              <a:rPr lang="en-US" b="1" dirty="0" smtClean="0">
                <a:solidFill>
                  <a:srgbClr val="C00000"/>
                </a:solidFill>
              </a:rPr>
              <a:t>not </a:t>
            </a:r>
            <a:r>
              <a:rPr lang="en-US" dirty="0" smtClean="0"/>
              <a:t>be a normal corona virus, but one that might be SARS-like and highly infectious and dangerous.</a:t>
            </a:r>
          </a:p>
          <a:p>
            <a:r>
              <a:rPr lang="en-US" dirty="0" smtClean="0">
                <a:solidFill>
                  <a:srgbClr val="00B0F0"/>
                </a:solidFill>
              </a:rPr>
              <a:t>Wuhan</a:t>
            </a:r>
            <a:r>
              <a:rPr lang="en-US" dirty="0" smtClean="0"/>
              <a:t>, with five other cities, was encircled by the Communist Chinese Army and completely isolated supposedly.</a:t>
            </a:r>
          </a:p>
          <a:p>
            <a:r>
              <a:rPr lang="en-US" dirty="0" smtClean="0"/>
              <a:t>China reported containment within a few months reporting </a:t>
            </a:r>
            <a:r>
              <a:rPr lang="en-US" dirty="0" smtClean="0">
                <a:solidFill>
                  <a:srgbClr val="00B0F0"/>
                </a:solidFill>
              </a:rPr>
              <a:t>“83,000” infected with only “5000” deaths</a:t>
            </a:r>
            <a:r>
              <a:rPr lang="en-US" dirty="0" smtClean="0"/>
              <a:t>. It was minimal in a country with a population of 1.4 billion. This is a </a:t>
            </a:r>
            <a:r>
              <a:rPr lang="en-US" b="1" i="1" dirty="0" smtClean="0">
                <a:solidFill>
                  <a:srgbClr val="C00000"/>
                </a:solidFill>
              </a:rPr>
              <a:t>fatality rate of 0.000005</a:t>
            </a:r>
            <a:r>
              <a:rPr lang="en-US" dirty="0" smtClean="0"/>
              <a:t>. </a:t>
            </a:r>
          </a:p>
          <a:p>
            <a:r>
              <a:rPr lang="en-US" dirty="0" smtClean="0"/>
              <a:t>COVID-19 severe illness only occurs in less than 10% of cases.</a:t>
            </a:r>
          </a:p>
          <a:p>
            <a:r>
              <a:rPr lang="en-US" dirty="0" smtClean="0"/>
              <a:t>A serious mistake occurred when anyone testing positive and then dying was classified as having died from COVID-19!</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153" y="4746174"/>
            <a:ext cx="3344093" cy="1881052"/>
          </a:xfrm>
          <a:prstGeom prst="rect">
            <a:avLst/>
          </a:prstGeom>
        </p:spPr>
      </p:pic>
    </p:spTree>
    <p:extLst>
      <p:ext uri="{BB962C8B-B14F-4D97-AF65-F5344CB8AC3E}">
        <p14:creationId xmlns:p14="http://schemas.microsoft.com/office/powerpoint/2010/main" val="169931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 Little History</a:t>
            </a:r>
            <a:endParaRPr lang="en-US" b="1" dirty="0"/>
          </a:p>
        </p:txBody>
      </p:sp>
      <p:sp>
        <p:nvSpPr>
          <p:cNvPr id="3" name="Content Placeholder 2"/>
          <p:cNvSpPr>
            <a:spLocks noGrp="1"/>
          </p:cNvSpPr>
          <p:nvPr>
            <p:ph idx="1"/>
          </p:nvPr>
        </p:nvSpPr>
        <p:spPr>
          <a:xfrm>
            <a:off x="677334" y="1502230"/>
            <a:ext cx="8596668" cy="2625634"/>
          </a:xfrm>
        </p:spPr>
        <p:txBody>
          <a:bodyPr/>
          <a:lstStyle/>
          <a:p>
            <a:r>
              <a:rPr lang="en-US" dirty="0" smtClean="0"/>
              <a:t>For over 100 years theories have existed about world over-population. These ranged from </a:t>
            </a:r>
            <a:r>
              <a:rPr lang="en-US" b="1" dirty="0" smtClean="0">
                <a:solidFill>
                  <a:srgbClr val="C00000"/>
                </a:solidFill>
              </a:rPr>
              <a:t>Eugenics</a:t>
            </a:r>
            <a:r>
              <a:rPr lang="en-US" dirty="0" smtClean="0"/>
              <a:t> programs originating in the United States and England, to the Holocaust in Germany. In fact, in 1974 a classified study was created by the U.S. National Security Council under Henry Kissinger </a:t>
            </a:r>
            <a:r>
              <a:rPr lang="en-US" i="1" dirty="0" smtClean="0">
                <a:solidFill>
                  <a:srgbClr val="00B0F0"/>
                </a:solidFill>
              </a:rPr>
              <a:t>(“National Security Study Memorandum 200”)</a:t>
            </a:r>
            <a:r>
              <a:rPr lang="en-US" dirty="0" smtClean="0"/>
              <a:t>. It studied the implications for world population growth and the potential impact on U.S. national security. The result was that population growth in the lesser-developed countries represented a serious threat to U.S. security. This study was officially adopted in 1975 by then </a:t>
            </a:r>
            <a:r>
              <a:rPr lang="en-US" dirty="0" smtClean="0">
                <a:solidFill>
                  <a:srgbClr val="00B0F0"/>
                </a:solidFill>
              </a:rPr>
              <a:t>President Ford</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729" y="4127864"/>
            <a:ext cx="4426209" cy="2478677"/>
          </a:xfrm>
          <a:prstGeom prst="rect">
            <a:avLst/>
          </a:prstGeom>
        </p:spPr>
      </p:pic>
    </p:spTree>
    <p:extLst>
      <p:ext uri="{BB962C8B-B14F-4D97-AF65-F5344CB8AC3E}">
        <p14:creationId xmlns:p14="http://schemas.microsoft.com/office/powerpoint/2010/main" val="1871856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COVID-19 LIE CONTINUED</a:t>
            </a:r>
            <a:endParaRPr lang="en-US" b="1" dirty="0"/>
          </a:p>
        </p:txBody>
      </p:sp>
      <p:sp>
        <p:nvSpPr>
          <p:cNvPr id="3" name="Content Placeholder 2"/>
          <p:cNvSpPr>
            <a:spLocks noGrp="1"/>
          </p:cNvSpPr>
          <p:nvPr>
            <p:ph idx="1"/>
          </p:nvPr>
        </p:nvSpPr>
        <p:spPr>
          <a:xfrm>
            <a:off x="677334" y="1502229"/>
            <a:ext cx="8596668" cy="3095897"/>
          </a:xfrm>
        </p:spPr>
        <p:txBody>
          <a:bodyPr/>
          <a:lstStyle/>
          <a:p>
            <a:r>
              <a:rPr lang="en-US" dirty="0" smtClean="0"/>
              <a:t>A French study reported on March 19, 2020 revealed that, of the </a:t>
            </a:r>
            <a:r>
              <a:rPr lang="en-US" b="1" i="1" dirty="0" smtClean="0">
                <a:solidFill>
                  <a:srgbClr val="C00000"/>
                </a:solidFill>
              </a:rPr>
              <a:t>8000 patients with respiratory disease, only 50% or less had COVID-19</a:t>
            </a:r>
            <a:r>
              <a:rPr lang="en-US" dirty="0" smtClean="0"/>
              <a:t>. They concluded the danger had been overestimated.</a:t>
            </a:r>
          </a:p>
          <a:p>
            <a:r>
              <a:rPr lang="en-US" dirty="0" smtClean="0"/>
              <a:t>The U.S. has reported over </a:t>
            </a:r>
            <a:r>
              <a:rPr lang="en-US" b="1" i="1" dirty="0" smtClean="0">
                <a:solidFill>
                  <a:srgbClr val="C00000"/>
                </a:solidFill>
              </a:rPr>
              <a:t>500,400 deaths attributed to COVID-19, but, if you divide this number by the U.S. population of 320 million, the result is 0.000015</a:t>
            </a:r>
            <a:r>
              <a:rPr lang="en-US" dirty="0" smtClean="0"/>
              <a:t>. The government inflates this number by dividing the 500,400 deaths by positive testing cases resulting in 0.0007! </a:t>
            </a:r>
          </a:p>
          <a:p>
            <a:r>
              <a:rPr lang="en-US" dirty="0" smtClean="0"/>
              <a:t>Lastly, our government reports 79,611,982 total tests with 6,873,739 positive. Then they report a 9% positive test rate!  </a:t>
            </a:r>
            <a:r>
              <a:rPr lang="en-US" b="1" i="1" dirty="0" smtClean="0">
                <a:solidFill>
                  <a:srgbClr val="C00000"/>
                </a:solidFill>
              </a:rPr>
              <a:t>That’s SCARY!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971" y="4377473"/>
            <a:ext cx="2968752" cy="2226564"/>
          </a:xfrm>
          <a:prstGeom prst="rect">
            <a:avLst/>
          </a:prstGeom>
        </p:spPr>
      </p:pic>
    </p:spTree>
    <p:extLst>
      <p:ext uri="{BB962C8B-B14F-4D97-AF65-F5344CB8AC3E}">
        <p14:creationId xmlns:p14="http://schemas.microsoft.com/office/powerpoint/2010/main" val="3366859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MORE COVID-19 LIES!</a:t>
            </a:r>
            <a:endParaRPr lang="en-US" b="1" dirty="0"/>
          </a:p>
        </p:txBody>
      </p:sp>
      <p:sp>
        <p:nvSpPr>
          <p:cNvPr id="3" name="Content Placeholder 2"/>
          <p:cNvSpPr>
            <a:spLocks noGrp="1"/>
          </p:cNvSpPr>
          <p:nvPr>
            <p:ph idx="1"/>
          </p:nvPr>
        </p:nvSpPr>
        <p:spPr>
          <a:xfrm>
            <a:off x="677334" y="1384664"/>
            <a:ext cx="8596668" cy="3317966"/>
          </a:xfrm>
        </p:spPr>
        <p:txBody>
          <a:bodyPr/>
          <a:lstStyle/>
          <a:p>
            <a:r>
              <a:rPr lang="en-US" dirty="0" smtClean="0"/>
              <a:t>In order to answer how many Americans were/are actually infected you need to answer three questions: </a:t>
            </a:r>
            <a:r>
              <a:rPr lang="en-US" dirty="0" smtClean="0">
                <a:solidFill>
                  <a:srgbClr val="00B0F0"/>
                </a:solidFill>
              </a:rPr>
              <a:t>(1) How reliable is the test? (2) Who was tested? (3) How many deaths did COVID-19 really cause?</a:t>
            </a:r>
          </a:p>
          <a:p>
            <a:r>
              <a:rPr lang="en-US" dirty="0" smtClean="0"/>
              <a:t>If you continue to test, but not report the appropriate and truthful death rate, you cause a </a:t>
            </a:r>
            <a:r>
              <a:rPr lang="en-US" b="1" i="1" dirty="0" smtClean="0">
                <a:solidFill>
                  <a:srgbClr val="C00000"/>
                </a:solidFill>
              </a:rPr>
              <a:t>“laboratory-created pandemic”.</a:t>
            </a:r>
          </a:p>
          <a:p>
            <a:r>
              <a:rPr lang="en-US" dirty="0" smtClean="0"/>
              <a:t>The main test for COVID-19 is the </a:t>
            </a:r>
            <a:r>
              <a:rPr lang="en-US" b="1" dirty="0" smtClean="0">
                <a:solidFill>
                  <a:srgbClr val="00B0F0"/>
                </a:solidFill>
              </a:rPr>
              <a:t>Polymerase Chain Reaction (“PCR”) </a:t>
            </a:r>
            <a:r>
              <a:rPr lang="en-US" dirty="0" smtClean="0"/>
              <a:t>test. This test was created in Germany. Due to urgency, quality controls for PCR testing were ignored for COVID-19! Nobody really knows the efficacy of the PCR test because results will vary depending upon when you test someone after they become infected!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760" y="4571283"/>
            <a:ext cx="3877629" cy="21800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571282"/>
            <a:ext cx="4305873" cy="2101849"/>
          </a:xfrm>
          <a:prstGeom prst="rect">
            <a:avLst/>
          </a:prstGeom>
        </p:spPr>
      </p:pic>
    </p:spTree>
    <p:extLst>
      <p:ext uri="{BB962C8B-B14F-4D97-AF65-F5344CB8AC3E}">
        <p14:creationId xmlns:p14="http://schemas.microsoft.com/office/powerpoint/2010/main" val="73778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COVID?</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9205" y="2225903"/>
            <a:ext cx="3138216" cy="28856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804" y="2238966"/>
            <a:ext cx="5094514" cy="2865664"/>
          </a:xfrm>
          <a:prstGeom prst="rect">
            <a:avLst/>
          </a:prstGeom>
        </p:spPr>
      </p:pic>
    </p:spTree>
    <p:extLst>
      <p:ext uri="{BB962C8B-B14F-4D97-AF65-F5344CB8AC3E}">
        <p14:creationId xmlns:p14="http://schemas.microsoft.com/office/powerpoint/2010/main" val="277965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 SHOULD BE TESTED?</a:t>
            </a:r>
            <a:endParaRPr lang="en-US" b="1" dirty="0"/>
          </a:p>
        </p:txBody>
      </p:sp>
      <p:sp>
        <p:nvSpPr>
          <p:cNvPr id="3" name="Content Placeholder 2"/>
          <p:cNvSpPr>
            <a:spLocks noGrp="1"/>
          </p:cNvSpPr>
          <p:nvPr>
            <p:ph idx="1"/>
          </p:nvPr>
        </p:nvSpPr>
        <p:spPr>
          <a:xfrm>
            <a:off x="677334" y="1371601"/>
            <a:ext cx="8596668" cy="2978330"/>
          </a:xfrm>
        </p:spPr>
        <p:txBody>
          <a:bodyPr/>
          <a:lstStyle/>
          <a:p>
            <a:r>
              <a:rPr lang="en-US" dirty="0" smtClean="0"/>
              <a:t>To obtain accurate data you need to discriminate within a population to be tested. If you have an asymptomatic population, minimal tests are necessary. If you have a very vulnerable population, then a majority should be tested so anyone testing positive can be removed.</a:t>
            </a:r>
          </a:p>
          <a:p>
            <a:r>
              <a:rPr lang="en-US" dirty="0" smtClean="0">
                <a:solidFill>
                  <a:srgbClr val="FF0000"/>
                </a:solidFill>
              </a:rPr>
              <a:t>The only study of vulnerable populations occurred in Germany</a:t>
            </a:r>
            <a:r>
              <a:rPr lang="en-US" dirty="0" smtClean="0"/>
              <a:t>, but the media refused to report the study! The reported fatality rate found was ten times lower than the World Health Organization (“WHO”) was reporting!  Remember, </a:t>
            </a:r>
            <a:r>
              <a:rPr lang="en-US" i="1" dirty="0" smtClean="0">
                <a:solidFill>
                  <a:srgbClr val="FF0000"/>
                </a:solidFill>
              </a:rPr>
              <a:t>WHO is a UN subsidiary!</a:t>
            </a:r>
          </a:p>
          <a:p>
            <a:r>
              <a:rPr lang="en-US" dirty="0" smtClean="0"/>
              <a:t>The majority of COVID-19 deaths were/are falsified or misreported.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1" y="4349931"/>
            <a:ext cx="3617458" cy="2407254"/>
          </a:xfrm>
          <a:prstGeom prst="rect">
            <a:avLst/>
          </a:prstGeom>
        </p:spPr>
      </p:pic>
    </p:spTree>
    <p:extLst>
      <p:ext uri="{BB962C8B-B14F-4D97-AF65-F5344CB8AC3E}">
        <p14:creationId xmlns:p14="http://schemas.microsoft.com/office/powerpoint/2010/main" val="183856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WHO IS AT RISK?</a:t>
            </a:r>
            <a:endParaRPr lang="en-US" b="1" dirty="0"/>
          </a:p>
        </p:txBody>
      </p:sp>
      <p:sp>
        <p:nvSpPr>
          <p:cNvPr id="3" name="Content Placeholder 2"/>
          <p:cNvSpPr>
            <a:spLocks noGrp="1"/>
          </p:cNvSpPr>
          <p:nvPr>
            <p:ph idx="1"/>
          </p:nvPr>
        </p:nvSpPr>
        <p:spPr>
          <a:xfrm>
            <a:off x="677334" y="1436915"/>
            <a:ext cx="8596668" cy="3631474"/>
          </a:xfrm>
        </p:spPr>
        <p:txBody>
          <a:bodyPr>
            <a:normAutofit/>
          </a:bodyPr>
          <a:lstStyle/>
          <a:p>
            <a:r>
              <a:rPr lang="en-US" dirty="0" smtClean="0"/>
              <a:t>In Germany for a person under 65 was the same as taking a 20-mile drive. </a:t>
            </a:r>
            <a:r>
              <a:rPr lang="en-US" i="1" dirty="0" smtClean="0">
                <a:solidFill>
                  <a:srgbClr val="FF0000"/>
                </a:solidFill>
              </a:rPr>
              <a:t>Elderly persons over 80 had only 10 reported deaths per 10,000 resulting in a death rate of 0.001</a:t>
            </a:r>
            <a:r>
              <a:rPr lang="en-US" dirty="0" smtClean="0"/>
              <a:t>. </a:t>
            </a:r>
          </a:p>
          <a:p>
            <a:r>
              <a:rPr lang="en-US" dirty="0" smtClean="0"/>
              <a:t>Elderly persons with co-morbidities already such as heart disease, lung disease, kidney failure, pneumonia, etc. are seriously vulnerable to any respiratory virus including the seasonal flu. </a:t>
            </a:r>
            <a:r>
              <a:rPr lang="en-US" i="1" dirty="0" smtClean="0">
                <a:solidFill>
                  <a:srgbClr val="FF0000"/>
                </a:solidFill>
              </a:rPr>
              <a:t>(It has been reported by vaccine makers NOT to take the COVID-19 vaccine together with a seasonal flu vaccine!)</a:t>
            </a:r>
          </a:p>
          <a:p>
            <a:r>
              <a:rPr lang="en-US" i="1" dirty="0" smtClean="0">
                <a:solidFill>
                  <a:srgbClr val="FF0000"/>
                </a:solidFill>
              </a:rPr>
              <a:t>Case fatality rates for seasonal flu are 0.1% to 0.2%. WHO estimates about 500,000 flu deaths in a world population of 7 billion, or 0.000071.</a:t>
            </a:r>
            <a:r>
              <a:rPr lang="en-US" dirty="0" smtClean="0"/>
              <a:t> Little difference between COVID-19 and the seasonal flu!</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980" y="4882651"/>
            <a:ext cx="2619375" cy="1743075"/>
          </a:xfrm>
          <a:prstGeom prst="rect">
            <a:avLst/>
          </a:prstGeom>
        </p:spPr>
      </p:pic>
    </p:spTree>
    <p:extLst>
      <p:ext uri="{BB962C8B-B14F-4D97-AF65-F5344CB8AC3E}">
        <p14:creationId xmlns:p14="http://schemas.microsoft.com/office/powerpoint/2010/main" val="224870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PANDEMIC STARTS!</a:t>
            </a:r>
            <a:endParaRPr lang="en-US" b="1" dirty="0"/>
          </a:p>
        </p:txBody>
      </p:sp>
      <p:sp>
        <p:nvSpPr>
          <p:cNvPr id="3" name="Content Placeholder 2"/>
          <p:cNvSpPr>
            <a:spLocks noGrp="1"/>
          </p:cNvSpPr>
          <p:nvPr>
            <p:ph idx="1"/>
          </p:nvPr>
        </p:nvSpPr>
        <p:spPr>
          <a:xfrm>
            <a:off x="677334" y="1423852"/>
            <a:ext cx="8596668" cy="3461658"/>
          </a:xfrm>
        </p:spPr>
        <p:txBody>
          <a:bodyPr/>
          <a:lstStyle/>
          <a:p>
            <a:r>
              <a:rPr lang="en-US" dirty="0" smtClean="0"/>
              <a:t>On March 11, 2020 WHO declared a pandemic causing both Germany and France to close all public gatherings, including schools.</a:t>
            </a:r>
          </a:p>
          <a:p>
            <a:r>
              <a:rPr lang="en-US" dirty="0" smtClean="0"/>
              <a:t>On March 16, 2020 clubs, museums, trade fairs, movie theaters, zoos everything was closed to prevent the healthcare system from being overloaded.</a:t>
            </a:r>
          </a:p>
          <a:p>
            <a:r>
              <a:rPr lang="en-US" dirty="0" smtClean="0"/>
              <a:t>Numerous accredited medical personnel began to call these measures </a:t>
            </a:r>
            <a:r>
              <a:rPr lang="en-US" i="1" dirty="0" smtClean="0">
                <a:solidFill>
                  <a:srgbClr val="FF0000"/>
                </a:solidFill>
              </a:rPr>
              <a:t>“A fiasco in the making!” The WHO continued to estimate a “3.4%” official death rate, which was completely false!</a:t>
            </a:r>
          </a:p>
          <a:p>
            <a:r>
              <a:rPr lang="en-US" dirty="0" smtClean="0"/>
              <a:t>Now discredited </a:t>
            </a:r>
            <a:r>
              <a:rPr lang="en-US" dirty="0" smtClean="0">
                <a:solidFill>
                  <a:srgbClr val="00B0F0"/>
                </a:solidFill>
              </a:rPr>
              <a:t>Professor Neil Ferguson </a:t>
            </a:r>
            <a:r>
              <a:rPr lang="en-US" dirty="0" smtClean="0"/>
              <a:t>in the UK estimated a death rate of over </a:t>
            </a:r>
            <a:r>
              <a:rPr lang="en-US" i="1" dirty="0" smtClean="0"/>
              <a:t>“2 million” in America alone</a:t>
            </a:r>
            <a:r>
              <a:rPr lang="en-US" dirty="0" smtClean="0"/>
              <a:t>. He had been wrong before!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71" y="4761617"/>
            <a:ext cx="3752579" cy="1876290"/>
          </a:xfrm>
          <a:prstGeom prst="rect">
            <a:avLst/>
          </a:prstGeom>
        </p:spPr>
      </p:pic>
    </p:spTree>
    <p:extLst>
      <p:ext uri="{BB962C8B-B14F-4D97-AF65-F5344CB8AC3E}">
        <p14:creationId xmlns:p14="http://schemas.microsoft.com/office/powerpoint/2010/main" val="19773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PANDEMIC FEARS!</a:t>
            </a:r>
            <a:endParaRPr lang="en-US" b="1" dirty="0"/>
          </a:p>
        </p:txBody>
      </p:sp>
      <p:sp>
        <p:nvSpPr>
          <p:cNvPr id="3" name="Content Placeholder 2"/>
          <p:cNvSpPr>
            <a:spLocks noGrp="1"/>
          </p:cNvSpPr>
          <p:nvPr>
            <p:ph idx="1"/>
          </p:nvPr>
        </p:nvSpPr>
        <p:spPr>
          <a:xfrm>
            <a:off x="677334" y="1476103"/>
            <a:ext cx="8596668" cy="3526971"/>
          </a:xfrm>
        </p:spPr>
        <p:txBody>
          <a:bodyPr/>
          <a:lstStyle/>
          <a:p>
            <a:r>
              <a:rPr lang="en-US" dirty="0" smtClean="0"/>
              <a:t>Politicians began spreading fear for political gain!  Let’s use COVID-19 to scare the population so we can control the message, especially in an election year!  If voters are afraid to go physically to the polls to vote, we can manipulate the election with mail-in ballots.</a:t>
            </a:r>
          </a:p>
          <a:p>
            <a:r>
              <a:rPr lang="en-US" i="1" dirty="0" smtClean="0">
                <a:solidFill>
                  <a:srgbClr val="FF0000"/>
                </a:solidFill>
              </a:rPr>
              <a:t>“Power corrupts, and absolute power corrupts absolutely!” </a:t>
            </a:r>
            <a:r>
              <a:rPr lang="en-US" dirty="0" smtClean="0"/>
              <a:t>(Lord Acton)</a:t>
            </a:r>
          </a:p>
          <a:p>
            <a:r>
              <a:rPr lang="en-US" dirty="0" smtClean="0"/>
              <a:t>Based upon the erroneous statements from Dr. Fauci and requests by Governor Cuomo in New York, President Trump sent a Navy hospital ship and erected a complete hospital inside the Javit’s Center in NYC, none of which was ever used! </a:t>
            </a:r>
          </a:p>
          <a:p>
            <a:r>
              <a:rPr lang="en-US" dirty="0" smtClean="0"/>
              <a:t>Dr. Fauci made numerous contradictory statements about masks!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399" y="4771395"/>
            <a:ext cx="2959962" cy="1969720"/>
          </a:xfrm>
          <a:prstGeom prst="rect">
            <a:avLst/>
          </a:prstGeom>
        </p:spPr>
      </p:pic>
    </p:spTree>
    <p:extLst>
      <p:ext uri="{BB962C8B-B14F-4D97-AF65-F5344CB8AC3E}">
        <p14:creationId xmlns:p14="http://schemas.microsoft.com/office/powerpoint/2010/main" val="161996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MASK TRUTHS!</a:t>
            </a:r>
            <a:endParaRPr lang="en-US" b="1" dirty="0"/>
          </a:p>
        </p:txBody>
      </p:sp>
      <p:sp>
        <p:nvSpPr>
          <p:cNvPr id="3" name="Content Placeholder 2"/>
          <p:cNvSpPr>
            <a:spLocks noGrp="1"/>
          </p:cNvSpPr>
          <p:nvPr>
            <p:ph idx="1"/>
          </p:nvPr>
        </p:nvSpPr>
        <p:spPr>
          <a:xfrm>
            <a:off x="677334" y="1410790"/>
            <a:ext cx="8596668" cy="3174274"/>
          </a:xfrm>
        </p:spPr>
        <p:txBody>
          <a:bodyPr/>
          <a:lstStyle/>
          <a:p>
            <a:r>
              <a:rPr lang="en-US" dirty="0" smtClean="0"/>
              <a:t>Masks were now made mandatory by the government. </a:t>
            </a:r>
          </a:p>
          <a:p>
            <a:r>
              <a:rPr lang="en-US" dirty="0" smtClean="0"/>
              <a:t>There is no scientific evidence that symptom-free people spread the virus.</a:t>
            </a:r>
          </a:p>
          <a:p>
            <a:r>
              <a:rPr lang="en-US" dirty="0" smtClean="0"/>
              <a:t>Simple masks do not and cannot stop the virus.</a:t>
            </a:r>
          </a:p>
          <a:p>
            <a:r>
              <a:rPr lang="en-US" dirty="0" smtClean="0"/>
              <a:t>Non-medical masks have very low filter efficiency, </a:t>
            </a:r>
            <a:r>
              <a:rPr lang="en-US" dirty="0" smtClean="0">
                <a:solidFill>
                  <a:srgbClr val="00B0F0"/>
                </a:solidFill>
              </a:rPr>
              <a:t>like a mosquito able to fly through a chain-link fence.</a:t>
            </a:r>
          </a:p>
          <a:p>
            <a:r>
              <a:rPr lang="en-US" dirty="0" smtClean="0"/>
              <a:t>Cotton surgical masks have 97% penetration due to moisture retention, reuse, and poor filtration. </a:t>
            </a:r>
          </a:p>
          <a:p>
            <a:r>
              <a:rPr lang="en-US" dirty="0" smtClean="0"/>
              <a:t>The best mask is a N95 mask worn correctly!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597" y="4585064"/>
            <a:ext cx="4452763" cy="19571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668" y="4585064"/>
            <a:ext cx="2939871" cy="1957114"/>
          </a:xfrm>
          <a:prstGeom prst="rect">
            <a:avLst/>
          </a:prstGeom>
        </p:spPr>
      </p:pic>
    </p:spTree>
    <p:extLst>
      <p:ext uri="{BB962C8B-B14F-4D97-AF65-F5344CB8AC3E}">
        <p14:creationId xmlns:p14="http://schemas.microsoft.com/office/powerpoint/2010/main" val="229920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MASK PROTECTION?</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284" y="1598885"/>
            <a:ext cx="8422718" cy="3881437"/>
          </a:xfrm>
        </p:spPr>
      </p:pic>
    </p:spTree>
    <p:extLst>
      <p:ext uri="{BB962C8B-B14F-4D97-AF65-F5344CB8AC3E}">
        <p14:creationId xmlns:p14="http://schemas.microsoft.com/office/powerpoint/2010/main" val="2888323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 Fauci Rides Again!</a:t>
            </a:r>
            <a:endParaRPr lang="en-US" b="1" dirty="0"/>
          </a:p>
        </p:txBody>
      </p:sp>
      <p:sp>
        <p:nvSpPr>
          <p:cNvPr id="3" name="Content Placeholder 2"/>
          <p:cNvSpPr>
            <a:spLocks noGrp="1"/>
          </p:cNvSpPr>
          <p:nvPr>
            <p:ph idx="1"/>
          </p:nvPr>
        </p:nvSpPr>
        <p:spPr>
          <a:xfrm>
            <a:off x="677334" y="1528355"/>
            <a:ext cx="8596668" cy="3605348"/>
          </a:xfrm>
        </p:spPr>
        <p:txBody>
          <a:bodyPr>
            <a:normAutofit/>
          </a:bodyPr>
          <a:lstStyle/>
          <a:p>
            <a:r>
              <a:rPr lang="en-US" dirty="0" smtClean="0"/>
              <a:t>Dr. Fauci has now spread fear with warnings about impending and dangerous mutations of COVID-19! </a:t>
            </a:r>
          </a:p>
          <a:p>
            <a:r>
              <a:rPr lang="en-US" dirty="0" smtClean="0"/>
              <a:t>There are no studies to indicate or suggest that healthy persons should wear masks in public! It is another measure to create fear. </a:t>
            </a:r>
          </a:p>
          <a:p>
            <a:r>
              <a:rPr lang="en-US" dirty="0" smtClean="0"/>
              <a:t>Based on WHO and Dr. </a:t>
            </a:r>
            <a:r>
              <a:rPr lang="en-US" dirty="0" err="1" smtClean="0"/>
              <a:t>Fauci’s</a:t>
            </a:r>
            <a:r>
              <a:rPr lang="en-US" dirty="0" smtClean="0"/>
              <a:t> warnings, mandatory lockdowns kept being extended. It kept Dr. Fauci on TV front and center.</a:t>
            </a:r>
          </a:p>
          <a:p>
            <a:r>
              <a:rPr lang="en-US" dirty="0" smtClean="0"/>
              <a:t>If the actual data were correctly reported, there was no reason medically for the lockdowns. </a:t>
            </a:r>
          </a:p>
          <a:p>
            <a:r>
              <a:rPr lang="en-US" dirty="0" smtClean="0"/>
              <a:t>A terrible effect of the lockdowns prevented hospitals from providing care to patients with cancer, heart disease, kidney failure, etc.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100" y="5000216"/>
            <a:ext cx="2619375" cy="1743075"/>
          </a:xfrm>
          <a:prstGeom prst="rect">
            <a:avLst/>
          </a:prstGeom>
        </p:spPr>
      </p:pic>
    </p:spTree>
    <p:extLst>
      <p:ext uri="{BB962C8B-B14F-4D97-AF65-F5344CB8AC3E}">
        <p14:creationId xmlns:p14="http://schemas.microsoft.com/office/powerpoint/2010/main" val="54551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4000"/>
                <a:lumMod val="9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More History</a:t>
            </a:r>
            <a:endParaRPr lang="en-US" b="1" dirty="0"/>
          </a:p>
        </p:txBody>
      </p:sp>
      <p:sp>
        <p:nvSpPr>
          <p:cNvPr id="3" name="Content Placeholder 2"/>
          <p:cNvSpPr>
            <a:spLocks noGrp="1"/>
          </p:cNvSpPr>
          <p:nvPr>
            <p:ph idx="1"/>
          </p:nvPr>
        </p:nvSpPr>
        <p:spPr>
          <a:xfrm>
            <a:off x="677334" y="1515292"/>
            <a:ext cx="8596668" cy="2704012"/>
          </a:xfrm>
        </p:spPr>
        <p:txBody>
          <a:bodyPr/>
          <a:lstStyle/>
          <a:p>
            <a:r>
              <a:rPr lang="en-US" dirty="0" smtClean="0"/>
              <a:t>In 1981 Chairman of the Joint Chiefs, </a:t>
            </a:r>
            <a:r>
              <a:rPr lang="en-US" dirty="0" smtClean="0">
                <a:solidFill>
                  <a:srgbClr val="00B0F0"/>
                </a:solidFill>
              </a:rPr>
              <a:t>Gen. Maxwell Taylor</a:t>
            </a:r>
            <a:r>
              <a:rPr lang="en-US" dirty="0" smtClean="0"/>
              <a:t>, advocated the reduction of population through wars, disease, and starvation</a:t>
            </a:r>
            <a:r>
              <a:rPr lang="en-US" i="1" dirty="0" smtClean="0">
                <a:solidFill>
                  <a:srgbClr val="FF0000"/>
                </a:solidFill>
              </a:rPr>
              <a:t>! “I have already written off more than a billion people…from places in Africa, Asia, and Latin America. We can’t save them. The population crisis and the food-supply question dictate that we should not even try. It’s a waste of time.”</a:t>
            </a:r>
          </a:p>
          <a:p>
            <a:r>
              <a:rPr lang="en-US" dirty="0" smtClean="0"/>
              <a:t>England’s </a:t>
            </a:r>
            <a:r>
              <a:rPr lang="en-US" dirty="0" smtClean="0">
                <a:solidFill>
                  <a:srgbClr val="00B0F0"/>
                </a:solidFill>
              </a:rPr>
              <a:t>Prince Philip</a:t>
            </a:r>
            <a:r>
              <a:rPr lang="en-US" dirty="0" smtClean="0"/>
              <a:t>, in </a:t>
            </a:r>
            <a:r>
              <a:rPr lang="en-US" i="1" dirty="0" smtClean="0"/>
              <a:t>People</a:t>
            </a:r>
            <a:r>
              <a:rPr lang="en-US" dirty="0" smtClean="0"/>
              <a:t> magazine, stated</a:t>
            </a:r>
            <a:r>
              <a:rPr lang="en-US" i="1" dirty="0" smtClean="0">
                <a:solidFill>
                  <a:srgbClr val="FF0000"/>
                </a:solidFill>
              </a:rPr>
              <a:t>, “Human population growth is probably the single most serious long-term threat to survival. We’re in for a major disaster if it isn’t curbed.” </a:t>
            </a:r>
            <a:endParaRPr lang="en-US"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149" y="4348426"/>
            <a:ext cx="3803032" cy="2339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130" y="4336869"/>
            <a:ext cx="4163241" cy="2331415"/>
          </a:xfrm>
          <a:prstGeom prst="rect">
            <a:avLst/>
          </a:prstGeom>
        </p:spPr>
      </p:pic>
    </p:spTree>
    <p:extLst>
      <p:ext uri="{BB962C8B-B14F-4D97-AF65-F5344CB8AC3E}">
        <p14:creationId xmlns:p14="http://schemas.microsoft.com/office/powerpoint/2010/main" val="354137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SCAM!</a:t>
            </a:r>
            <a:endParaRPr lang="en-US" b="1" dirty="0"/>
          </a:p>
        </p:txBody>
      </p:sp>
      <p:sp>
        <p:nvSpPr>
          <p:cNvPr id="3" name="Content Placeholder 2"/>
          <p:cNvSpPr>
            <a:spLocks noGrp="1"/>
          </p:cNvSpPr>
          <p:nvPr>
            <p:ph idx="1"/>
          </p:nvPr>
        </p:nvSpPr>
        <p:spPr>
          <a:xfrm>
            <a:off x="677334" y="1423851"/>
            <a:ext cx="8596668" cy="3239589"/>
          </a:xfrm>
        </p:spPr>
        <p:txBody>
          <a:bodyPr/>
          <a:lstStyle/>
          <a:p>
            <a:r>
              <a:rPr lang="en-US" dirty="0" smtClean="0"/>
              <a:t>In order to continue spreading fear it was necessary to inflate the number of deaths otherwise it would sound too minimal and the Draconian measures would not be accepted. Anyone who died that tested positive for COVID-19 was deemed to have died from it regardless of any co-morbidity. A man killed riding his motorcycle, who tested positive in the morgue, was listed as a COVID-19 death!</a:t>
            </a:r>
          </a:p>
          <a:p>
            <a:r>
              <a:rPr lang="en-US" dirty="0" smtClean="0"/>
              <a:t>The public was scared by a false description of dying from COVID-19 as a “slow drowning” through suffocation.</a:t>
            </a:r>
          </a:p>
          <a:p>
            <a:r>
              <a:rPr lang="en-US" dirty="0" smtClean="0"/>
              <a:t>The public was told that children were dangerous because they could infect older family members.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984" y="4569278"/>
            <a:ext cx="3855720" cy="2190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54" y="4504348"/>
            <a:ext cx="3383520" cy="2255680"/>
          </a:xfrm>
          <a:prstGeom prst="rect">
            <a:avLst/>
          </a:prstGeom>
        </p:spPr>
      </p:pic>
    </p:spTree>
    <p:extLst>
      <p:ext uri="{BB962C8B-B14F-4D97-AF65-F5344CB8AC3E}">
        <p14:creationId xmlns:p14="http://schemas.microsoft.com/office/powerpoint/2010/main" val="2995606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SCAM CONTINUED!</a:t>
            </a:r>
            <a:endParaRPr lang="en-US" b="1" dirty="0"/>
          </a:p>
        </p:txBody>
      </p:sp>
      <p:sp>
        <p:nvSpPr>
          <p:cNvPr id="3" name="Content Placeholder 2"/>
          <p:cNvSpPr>
            <a:spLocks noGrp="1"/>
          </p:cNvSpPr>
          <p:nvPr>
            <p:ph idx="1"/>
          </p:nvPr>
        </p:nvSpPr>
        <p:spPr>
          <a:xfrm>
            <a:off x="677334" y="1489167"/>
            <a:ext cx="8596668" cy="2860764"/>
          </a:xfrm>
        </p:spPr>
        <p:txBody>
          <a:bodyPr/>
          <a:lstStyle/>
          <a:p>
            <a:r>
              <a:rPr lang="en-US" dirty="0" smtClean="0"/>
              <a:t>Despite continued studies reporting that over 90% of infected persons did not get severely ill, and the virus appeared to have a “99.8%” survival rate among healthy persons, the fear continued.</a:t>
            </a:r>
          </a:p>
          <a:p>
            <a:r>
              <a:rPr lang="en-US" dirty="0" smtClean="0"/>
              <a:t>States like New York estimated they would need over 40,000 ventilators! This never materialized. However, ventilators are also dangerous to respiratory patients due to bacteria in the system causing pneumonia. </a:t>
            </a:r>
            <a:r>
              <a:rPr lang="en-US" dirty="0" smtClean="0">
                <a:solidFill>
                  <a:srgbClr val="00B0F0"/>
                </a:solidFill>
              </a:rPr>
              <a:t>Putting COVID-19 patients on ventilators early also prevented hospital personnel from infection.</a:t>
            </a:r>
          </a:p>
          <a:p>
            <a:r>
              <a:rPr lang="en-US" dirty="0" smtClean="0"/>
              <a:t>WHAT DID GOVERNMENTS DO RIGHT?</a:t>
            </a:r>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1709" y="4176953"/>
            <a:ext cx="3091661" cy="23221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679" y="4176953"/>
            <a:ext cx="4101737" cy="2322181"/>
          </a:xfrm>
          <a:prstGeom prst="rect">
            <a:avLst/>
          </a:prstGeom>
        </p:spPr>
      </p:pic>
    </p:spTree>
    <p:extLst>
      <p:ext uri="{BB962C8B-B14F-4D97-AF65-F5344CB8AC3E}">
        <p14:creationId xmlns:p14="http://schemas.microsoft.com/office/powerpoint/2010/main" val="69226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GOVERNMENTS DID WRONG!</a:t>
            </a:r>
            <a:endParaRPr lang="en-US" b="1" dirty="0"/>
          </a:p>
        </p:txBody>
      </p:sp>
      <p:sp>
        <p:nvSpPr>
          <p:cNvPr id="3" name="Content Placeholder 2"/>
          <p:cNvSpPr>
            <a:spLocks noGrp="1"/>
          </p:cNvSpPr>
          <p:nvPr>
            <p:ph idx="1"/>
          </p:nvPr>
        </p:nvSpPr>
        <p:spPr>
          <a:xfrm>
            <a:off x="677334" y="1371601"/>
            <a:ext cx="8596668" cy="3461656"/>
          </a:xfrm>
        </p:spPr>
        <p:txBody>
          <a:bodyPr/>
          <a:lstStyle/>
          <a:p>
            <a:r>
              <a:rPr lang="en-US" dirty="0" smtClean="0"/>
              <a:t>They declared a worldwide pandemic that didn’t exist!</a:t>
            </a:r>
          </a:p>
          <a:p>
            <a:r>
              <a:rPr lang="en-US" dirty="0" smtClean="0"/>
              <a:t>They deprived citizens of their rights!</a:t>
            </a:r>
          </a:p>
          <a:p>
            <a:r>
              <a:rPr lang="en-US" dirty="0" smtClean="0"/>
              <a:t>They made political decisions instead of evidence-based decisions!</a:t>
            </a:r>
          </a:p>
          <a:p>
            <a:r>
              <a:rPr lang="en-US" dirty="0" smtClean="0"/>
              <a:t>They intentionally spread fear to effect population control!</a:t>
            </a:r>
          </a:p>
          <a:p>
            <a:r>
              <a:rPr lang="en-US" dirty="0" smtClean="0"/>
              <a:t>They enforced senseless lockdowns and mask wearing!</a:t>
            </a:r>
          </a:p>
          <a:p>
            <a:r>
              <a:rPr lang="en-US" dirty="0" smtClean="0"/>
              <a:t>They devastated the economy and destroyed countless lives!</a:t>
            </a:r>
          </a:p>
          <a:p>
            <a:r>
              <a:rPr lang="en-US" dirty="0" smtClean="0"/>
              <a:t>They disrupted the healthcare system!</a:t>
            </a:r>
          </a:p>
          <a:p>
            <a:r>
              <a:rPr lang="en-US" dirty="0" smtClean="0"/>
              <a:t>They inflicted great suffering on the populace!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92" y="4833257"/>
            <a:ext cx="2619375" cy="1743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975" y="4833256"/>
            <a:ext cx="3112634"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638" y="4833257"/>
            <a:ext cx="3597884" cy="1743074"/>
          </a:xfrm>
          <a:prstGeom prst="rect">
            <a:avLst/>
          </a:prstGeom>
        </p:spPr>
      </p:pic>
    </p:spTree>
    <p:extLst>
      <p:ext uri="{BB962C8B-B14F-4D97-AF65-F5344CB8AC3E}">
        <p14:creationId xmlns:p14="http://schemas.microsoft.com/office/powerpoint/2010/main" val="2514374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COLLATERAL DAMAGE!</a:t>
            </a:r>
            <a:endParaRPr lang="en-US" b="1" dirty="0"/>
          </a:p>
        </p:txBody>
      </p:sp>
      <p:sp>
        <p:nvSpPr>
          <p:cNvPr id="3" name="Content Placeholder 2"/>
          <p:cNvSpPr>
            <a:spLocks noGrp="1"/>
          </p:cNvSpPr>
          <p:nvPr>
            <p:ph idx="1"/>
          </p:nvPr>
        </p:nvSpPr>
        <p:spPr>
          <a:xfrm>
            <a:off x="677334" y="1423852"/>
            <a:ext cx="8596668" cy="3161212"/>
          </a:xfrm>
        </p:spPr>
        <p:txBody>
          <a:bodyPr/>
          <a:lstStyle/>
          <a:p>
            <a:r>
              <a:rPr lang="en-US" dirty="0" smtClean="0"/>
              <a:t>Persons who became ill with other than COVID-19 were afraid to seek medical care!</a:t>
            </a:r>
          </a:p>
          <a:p>
            <a:r>
              <a:rPr lang="en-US" dirty="0" smtClean="0"/>
              <a:t>Elderly, but healthy persons did not want to burden their doctors.</a:t>
            </a:r>
          </a:p>
          <a:p>
            <a:r>
              <a:rPr lang="en-US" dirty="0" smtClean="0"/>
              <a:t>Patients needing medical tests were turned away.</a:t>
            </a:r>
          </a:p>
          <a:p>
            <a:r>
              <a:rPr lang="en-US" dirty="0" smtClean="0"/>
              <a:t>Routine medical check-ups were prevented.</a:t>
            </a:r>
          </a:p>
          <a:p>
            <a:r>
              <a:rPr lang="en-US" dirty="0" smtClean="0"/>
              <a:t>Domestic violence and suicide increased from isolation.</a:t>
            </a:r>
          </a:p>
          <a:p>
            <a:r>
              <a:rPr lang="en-US" dirty="0"/>
              <a:t>Routine operations were denied such as prostate procedures so not to burden hospitals. (These were declared “non-essential”)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122" y="4417021"/>
            <a:ext cx="2599508" cy="21471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2097" y="4403958"/>
            <a:ext cx="3918858" cy="2204358"/>
          </a:xfrm>
          <a:prstGeom prst="rect">
            <a:avLst/>
          </a:prstGeom>
        </p:spPr>
      </p:pic>
    </p:spTree>
    <p:extLst>
      <p:ext uri="{BB962C8B-B14F-4D97-AF65-F5344CB8AC3E}">
        <p14:creationId xmlns:p14="http://schemas.microsoft.com/office/powerpoint/2010/main" val="126851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VACCINES ARE THE ANSWER!</a:t>
            </a:r>
            <a:endParaRPr lang="en-US" b="1" dirty="0"/>
          </a:p>
        </p:txBody>
      </p:sp>
      <p:sp>
        <p:nvSpPr>
          <p:cNvPr id="3" name="Content Placeholder 2"/>
          <p:cNvSpPr>
            <a:spLocks noGrp="1"/>
          </p:cNvSpPr>
          <p:nvPr>
            <p:ph idx="1"/>
          </p:nvPr>
        </p:nvSpPr>
        <p:spPr>
          <a:xfrm>
            <a:off x="677334" y="1449978"/>
            <a:ext cx="8596668" cy="2521132"/>
          </a:xfrm>
        </p:spPr>
        <p:txBody>
          <a:bodyPr/>
          <a:lstStyle/>
          <a:p>
            <a:r>
              <a:rPr lang="en-US" dirty="0" smtClean="0"/>
              <a:t>To anyone with a hammer, everything always looks like a nail!</a:t>
            </a:r>
          </a:p>
          <a:p>
            <a:r>
              <a:rPr lang="en-US" dirty="0" smtClean="0"/>
              <a:t>In June, 2020, </a:t>
            </a:r>
            <a:r>
              <a:rPr lang="en-US" dirty="0" smtClean="0">
                <a:solidFill>
                  <a:srgbClr val="00B0F0"/>
                </a:solidFill>
              </a:rPr>
              <a:t>Bill Gates </a:t>
            </a:r>
            <a:r>
              <a:rPr lang="en-US" dirty="0" smtClean="0"/>
              <a:t>stated, </a:t>
            </a:r>
            <a:r>
              <a:rPr lang="en-US" i="1" dirty="0" smtClean="0">
                <a:solidFill>
                  <a:srgbClr val="FF0000"/>
                </a:solidFill>
              </a:rPr>
              <a:t>“We will ultimately administer this newly developed vaccine to 7 billion people, so we cannot afford problems with adverse side effects. However, we will make the decision to use the vaccine on a smaller data basis than usual. This will enable rapid progress to be made.”</a:t>
            </a:r>
          </a:p>
          <a:p>
            <a:r>
              <a:rPr lang="en-US" dirty="0" smtClean="0"/>
              <a:t>Was this the correct way to fight a disease with relatively low fatality rates?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2632" y="3971110"/>
            <a:ext cx="3802306" cy="2636125"/>
          </a:xfrm>
          <a:prstGeom prst="rect">
            <a:avLst/>
          </a:prstGeom>
        </p:spPr>
      </p:pic>
    </p:spTree>
    <p:extLst>
      <p:ext uri="{BB962C8B-B14F-4D97-AF65-F5344CB8AC3E}">
        <p14:creationId xmlns:p14="http://schemas.microsoft.com/office/powerpoint/2010/main" val="1537168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IS IMMUNITY POSSIBLE?</a:t>
            </a:r>
            <a:endParaRPr lang="en-US" b="1" dirty="0"/>
          </a:p>
        </p:txBody>
      </p:sp>
      <p:sp>
        <p:nvSpPr>
          <p:cNvPr id="3" name="Content Placeholder 2"/>
          <p:cNvSpPr>
            <a:spLocks noGrp="1"/>
          </p:cNvSpPr>
          <p:nvPr>
            <p:ph idx="1"/>
          </p:nvPr>
        </p:nvSpPr>
        <p:spPr>
          <a:xfrm>
            <a:off x="677334" y="1345475"/>
            <a:ext cx="8596668" cy="3370216"/>
          </a:xfrm>
        </p:spPr>
        <p:txBody>
          <a:bodyPr/>
          <a:lstStyle/>
          <a:p>
            <a:r>
              <a:rPr lang="en-US" dirty="0" smtClean="0"/>
              <a:t>Immunity depends on two pillars: (1) </a:t>
            </a:r>
            <a:r>
              <a:rPr lang="en-US" u="sng" dirty="0" smtClean="0">
                <a:solidFill>
                  <a:srgbClr val="FF0000"/>
                </a:solidFill>
              </a:rPr>
              <a:t>antibodies</a:t>
            </a:r>
            <a:r>
              <a:rPr lang="en-US" dirty="0" smtClean="0"/>
              <a:t>, (2) </a:t>
            </a:r>
            <a:r>
              <a:rPr lang="en-US" u="sng" dirty="0" smtClean="0">
                <a:solidFill>
                  <a:srgbClr val="FF0000"/>
                </a:solidFill>
              </a:rPr>
              <a:t>specialized cells </a:t>
            </a:r>
            <a:r>
              <a:rPr lang="en-US" dirty="0" smtClean="0"/>
              <a:t>of our immune system called helper and “killer” lymphocytes.</a:t>
            </a:r>
          </a:p>
          <a:p>
            <a:r>
              <a:rPr lang="en-US" dirty="0" smtClean="0"/>
              <a:t>If test results indicate you have NO antibodies, it doesn’t mean you were not infected! </a:t>
            </a:r>
          </a:p>
          <a:p>
            <a:r>
              <a:rPr lang="en-US" dirty="0" smtClean="0"/>
              <a:t>If test results indicate you DO have antibodies, it doesn’t mean you are immune!</a:t>
            </a:r>
          </a:p>
          <a:p>
            <a:r>
              <a:rPr lang="en-US" dirty="0" smtClean="0"/>
              <a:t>Even if fully vaccinated, it does not guarantee immunity!</a:t>
            </a:r>
          </a:p>
          <a:p>
            <a:r>
              <a:rPr lang="en-US" dirty="0" smtClean="0"/>
              <a:t>Vaccination only means we shouldn’t get seriously ill like any seasonal flu!</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218" y="4212348"/>
            <a:ext cx="4411026" cy="24784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788" y="4212348"/>
            <a:ext cx="2482315" cy="2478436"/>
          </a:xfrm>
          <a:prstGeom prst="rect">
            <a:avLst/>
          </a:prstGeom>
        </p:spPr>
      </p:pic>
    </p:spTree>
    <p:extLst>
      <p:ext uri="{BB962C8B-B14F-4D97-AF65-F5344CB8AC3E}">
        <p14:creationId xmlns:p14="http://schemas.microsoft.com/office/powerpoint/2010/main" val="1554087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DOES THE COVID VACCINE WORK?</a:t>
            </a:r>
            <a:endParaRPr lang="en-US" b="1" dirty="0"/>
          </a:p>
        </p:txBody>
      </p:sp>
      <p:sp>
        <p:nvSpPr>
          <p:cNvPr id="3" name="Content Placeholder 2"/>
          <p:cNvSpPr>
            <a:spLocks noGrp="1"/>
          </p:cNvSpPr>
          <p:nvPr>
            <p:ph idx="1"/>
          </p:nvPr>
        </p:nvSpPr>
        <p:spPr>
          <a:xfrm>
            <a:off x="677334" y="1528355"/>
            <a:ext cx="8596668" cy="1711234"/>
          </a:xfrm>
        </p:spPr>
        <p:txBody>
          <a:bodyPr/>
          <a:lstStyle/>
          <a:p>
            <a:r>
              <a:rPr lang="en-US" dirty="0" smtClean="0"/>
              <a:t>“In </a:t>
            </a:r>
            <a:r>
              <a:rPr lang="en-US" dirty="0"/>
              <a:t>molecular biology, messenger RNA is a single-stranded molecule of RNA that corresponds to the genetic sequence of a gene, and is read by a ribosome in the process of synthesizing a protein. Transcription is the process of copying a gene from the DNA into mRNA</a:t>
            </a:r>
            <a:r>
              <a:rPr lang="en-US" dirty="0" smtClean="0"/>
              <a:t>.”</a:t>
            </a:r>
            <a:r>
              <a:rPr lang="en-US" dirty="0"/>
              <a:t> </a:t>
            </a:r>
            <a:r>
              <a:rPr lang="en-US" dirty="0" smtClean="0">
                <a:hlinkClick r:id="rId2"/>
              </a:rPr>
              <a:t>Wikipedia</a:t>
            </a: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05" y="2849155"/>
            <a:ext cx="4379540" cy="38390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677" y="2843350"/>
            <a:ext cx="3802396" cy="3844834"/>
          </a:xfrm>
          <a:prstGeom prst="rect">
            <a:avLst/>
          </a:prstGeom>
        </p:spPr>
      </p:pic>
    </p:spTree>
    <p:extLst>
      <p:ext uri="{BB962C8B-B14F-4D97-AF65-F5344CB8AC3E}">
        <p14:creationId xmlns:p14="http://schemas.microsoft.com/office/powerpoint/2010/main" val="13209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 VACCINATE OR NOT?</a:t>
            </a:r>
            <a:endParaRPr lang="en-US" b="1" dirty="0"/>
          </a:p>
        </p:txBody>
      </p:sp>
      <p:sp>
        <p:nvSpPr>
          <p:cNvPr id="3" name="Content Placeholder 2"/>
          <p:cNvSpPr>
            <a:spLocks noGrp="1"/>
          </p:cNvSpPr>
          <p:nvPr>
            <p:ph idx="1"/>
          </p:nvPr>
        </p:nvSpPr>
        <p:spPr>
          <a:xfrm>
            <a:off x="677334" y="1358538"/>
            <a:ext cx="8596668" cy="3840480"/>
          </a:xfrm>
        </p:spPr>
        <p:txBody>
          <a:bodyPr>
            <a:normAutofit/>
          </a:bodyPr>
          <a:lstStyle/>
          <a:p>
            <a:r>
              <a:rPr lang="en-US" dirty="0" smtClean="0"/>
              <a:t>We should only create a vaccine to prevent serious illness.</a:t>
            </a:r>
          </a:p>
          <a:p>
            <a:r>
              <a:rPr lang="en-US" dirty="0" smtClean="0"/>
              <a:t>Mass vaccination is not reasonable if a majority of a population is sufficiently protected.</a:t>
            </a:r>
          </a:p>
          <a:p>
            <a:r>
              <a:rPr lang="en-US" dirty="0" smtClean="0"/>
              <a:t>Vaccinations will fail when the illness undergoes mutation.</a:t>
            </a:r>
          </a:p>
          <a:p>
            <a:r>
              <a:rPr lang="en-US" dirty="0" smtClean="0"/>
              <a:t>All current COVID-19 vaccines are </a:t>
            </a:r>
            <a:r>
              <a:rPr lang="en-US" u="sng" dirty="0" smtClean="0">
                <a:solidFill>
                  <a:srgbClr val="FF0000"/>
                </a:solidFill>
              </a:rPr>
              <a:t>not safety guaranteed</a:t>
            </a:r>
            <a:r>
              <a:rPr lang="en-US" dirty="0" smtClean="0"/>
              <a:t>! The makers have all been granted immunity from liability. The vaccines are </a:t>
            </a:r>
            <a:r>
              <a:rPr lang="en-US" u="sng" dirty="0" smtClean="0">
                <a:solidFill>
                  <a:srgbClr val="FF0000"/>
                </a:solidFill>
              </a:rPr>
              <a:t>all experimental</a:t>
            </a:r>
            <a:r>
              <a:rPr lang="en-US" dirty="0" smtClean="0"/>
              <a:t>!</a:t>
            </a:r>
          </a:p>
          <a:p>
            <a:r>
              <a:rPr lang="en-US" dirty="0" smtClean="0"/>
              <a:t>The current vaccines are gene-based delivered by mRNA to cells, introducing “plasmid” into the cell genome, creating inflammation and toxic effects.</a:t>
            </a:r>
          </a:p>
          <a:p>
            <a:r>
              <a:rPr lang="en-US" dirty="0" smtClean="0">
                <a:solidFill>
                  <a:srgbClr val="FF0000"/>
                </a:solidFill>
              </a:rPr>
              <a:t>IF you get vaccinated, after several weeks you </a:t>
            </a:r>
            <a:r>
              <a:rPr lang="en-US" u="sng" dirty="0" smtClean="0">
                <a:solidFill>
                  <a:srgbClr val="FF0000"/>
                </a:solidFill>
              </a:rPr>
              <a:t>WILL TEST POSITIVE</a:t>
            </a:r>
            <a:r>
              <a:rPr lang="en-US" dirty="0" smtClean="0">
                <a:solidFill>
                  <a:srgbClr val="FF0000"/>
                </a:solidFill>
              </a:rPr>
              <a:t>!</a:t>
            </a:r>
            <a:endParaRPr lang="en-US"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1459" y="5028028"/>
            <a:ext cx="3398348" cy="1761477"/>
          </a:xfrm>
          <a:prstGeom prst="rect">
            <a:avLst/>
          </a:prstGeom>
        </p:spPr>
      </p:pic>
    </p:spTree>
    <p:extLst>
      <p:ext uri="{BB962C8B-B14F-4D97-AF65-F5344CB8AC3E}">
        <p14:creationId xmlns:p14="http://schemas.microsoft.com/office/powerpoint/2010/main" val="652577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TO VACCINATE OR NOT?</a:t>
            </a:r>
            <a:endParaRPr lang="en-US" b="1" dirty="0"/>
          </a:p>
        </p:txBody>
      </p:sp>
      <p:sp>
        <p:nvSpPr>
          <p:cNvPr id="3" name="Content Placeholder 2"/>
          <p:cNvSpPr>
            <a:spLocks noGrp="1"/>
          </p:cNvSpPr>
          <p:nvPr>
            <p:ph idx="1"/>
          </p:nvPr>
        </p:nvSpPr>
        <p:spPr>
          <a:xfrm>
            <a:off x="677334" y="1371601"/>
            <a:ext cx="8596668" cy="4715690"/>
          </a:xfrm>
        </p:spPr>
        <p:txBody>
          <a:bodyPr>
            <a:normAutofit/>
          </a:bodyPr>
          <a:lstStyle/>
          <a:p>
            <a:r>
              <a:rPr lang="en-US" b="1" i="1" dirty="0" smtClean="0">
                <a:solidFill>
                  <a:srgbClr val="FF0000"/>
                </a:solidFill>
              </a:rPr>
              <a:t>No gene-based vaccine has ever been approved for human use!</a:t>
            </a:r>
          </a:p>
          <a:p>
            <a:r>
              <a:rPr lang="en-US" dirty="0" smtClean="0"/>
              <a:t>The current COVID-19 vaccines have not undergone normally required testing, which is why they needed “emergency use authorization”.</a:t>
            </a:r>
          </a:p>
          <a:p>
            <a:r>
              <a:rPr lang="en-US" dirty="0" smtClean="0"/>
              <a:t>A pandemic must satisfy three criteria: </a:t>
            </a:r>
            <a:r>
              <a:rPr lang="en-US" dirty="0" smtClean="0">
                <a:solidFill>
                  <a:srgbClr val="00B0F0"/>
                </a:solidFill>
              </a:rPr>
              <a:t>(1) The pathogen must be new. (2) The pathogen must spread rapidly and cross continents. (3) The pathogen must cause serious and often fatal disease.</a:t>
            </a:r>
          </a:p>
          <a:p>
            <a:r>
              <a:rPr lang="en-US" dirty="0" smtClean="0"/>
              <a:t>For example, the </a:t>
            </a:r>
            <a:r>
              <a:rPr lang="en-US" dirty="0" smtClean="0">
                <a:solidFill>
                  <a:srgbClr val="00B0F0"/>
                </a:solidFill>
              </a:rPr>
              <a:t>Swine Flu (H1N1) under </a:t>
            </a:r>
            <a:r>
              <a:rPr lang="en-US" dirty="0" smtClean="0">
                <a:solidFill>
                  <a:srgbClr val="00B0F0"/>
                </a:solidFill>
              </a:rPr>
              <a:t>Ford in 1976 and Obama </a:t>
            </a:r>
            <a:r>
              <a:rPr lang="en-US" dirty="0" smtClean="0">
                <a:solidFill>
                  <a:srgbClr val="00B0F0"/>
                </a:solidFill>
              </a:rPr>
              <a:t>in 2009 only satisfied the first two criteria</a:t>
            </a:r>
            <a:r>
              <a:rPr lang="en-US" dirty="0" smtClean="0"/>
              <a:t>. The WHO declared a pandemic anyway! In subsequent years, the WHO revised the criteria for politics and money</a:t>
            </a:r>
            <a:r>
              <a:rPr lang="en-US" dirty="0" smtClean="0"/>
              <a:t>!</a:t>
            </a:r>
          </a:p>
          <a:p>
            <a:r>
              <a:rPr lang="en-US" dirty="0" smtClean="0"/>
              <a:t>Big Pharma makes no profit unless the pandemic becomes </a:t>
            </a:r>
            <a:r>
              <a:rPr lang="en-US" u="sng" dirty="0" smtClean="0"/>
              <a:t>worldwide</a:t>
            </a:r>
            <a:r>
              <a:rPr lang="en-US" dirty="0" smtClean="0"/>
              <a:t>!</a:t>
            </a:r>
          </a:p>
          <a:p>
            <a:r>
              <a:rPr lang="en-US" dirty="0" smtClean="0"/>
              <a:t>More phony “pandemics” include, but are not limited </a:t>
            </a:r>
            <a:r>
              <a:rPr lang="en-US" dirty="0" smtClean="0">
                <a:solidFill>
                  <a:srgbClr val="00B0F0"/>
                </a:solidFill>
              </a:rPr>
              <a:t>to Smallpox, Polio, the 1918 “Spanish” Flu, and “Legionnaires Disease”. </a:t>
            </a:r>
          </a:p>
          <a:p>
            <a:r>
              <a:rPr lang="en-US" dirty="0" smtClean="0"/>
              <a:t>In 1955 the Surgeon General, Dr. Leonard Scheele, stated, </a:t>
            </a:r>
            <a:r>
              <a:rPr lang="en-US" b="1" i="1" dirty="0" smtClean="0">
                <a:solidFill>
                  <a:srgbClr val="C00000"/>
                </a:solidFill>
              </a:rPr>
              <a:t>“The only safe vaccine is a vaccine that is never used.”</a:t>
            </a:r>
          </a:p>
          <a:p>
            <a:endParaRPr lang="en-US" dirty="0" smtClean="0"/>
          </a:p>
          <a:p>
            <a:endParaRPr lang="en-US" dirty="0"/>
          </a:p>
          <a:p>
            <a:endParaRPr lang="en-US" dirty="0"/>
          </a:p>
        </p:txBody>
      </p:sp>
    </p:spTree>
    <p:extLst>
      <p:ext uri="{BB962C8B-B14F-4D97-AF65-F5344CB8AC3E}">
        <p14:creationId xmlns:p14="http://schemas.microsoft.com/office/powerpoint/2010/main" val="1160184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“ADR”!</a:t>
            </a:r>
            <a:endParaRPr lang="en-US" dirty="0"/>
          </a:p>
        </p:txBody>
      </p:sp>
      <p:sp>
        <p:nvSpPr>
          <p:cNvPr id="3" name="Content Placeholder 2"/>
          <p:cNvSpPr>
            <a:spLocks noGrp="1"/>
          </p:cNvSpPr>
          <p:nvPr>
            <p:ph idx="1"/>
          </p:nvPr>
        </p:nvSpPr>
        <p:spPr>
          <a:xfrm>
            <a:off x="677334" y="1423851"/>
            <a:ext cx="8596668" cy="3696789"/>
          </a:xfrm>
        </p:spPr>
        <p:txBody>
          <a:bodyPr/>
          <a:lstStyle/>
          <a:p>
            <a:r>
              <a:rPr lang="en-US" dirty="0" smtClean="0"/>
              <a:t>The </a:t>
            </a:r>
            <a:r>
              <a:rPr lang="en-US" dirty="0" smtClean="0">
                <a:solidFill>
                  <a:srgbClr val="00B0F0"/>
                </a:solidFill>
              </a:rPr>
              <a:t>“ADR” </a:t>
            </a:r>
            <a:r>
              <a:rPr lang="en-US" dirty="0" smtClean="0"/>
              <a:t>is what actuaries refer to as the </a:t>
            </a:r>
            <a:r>
              <a:rPr lang="en-US" dirty="0" smtClean="0">
                <a:solidFill>
                  <a:srgbClr val="00B0F0"/>
                </a:solidFill>
              </a:rPr>
              <a:t>“Acceptable Death Rate”</a:t>
            </a:r>
            <a:r>
              <a:rPr lang="en-US" dirty="0" smtClean="0"/>
              <a:t>! Academics usually call it the </a:t>
            </a:r>
            <a:r>
              <a:rPr lang="en-US" dirty="0" smtClean="0">
                <a:solidFill>
                  <a:srgbClr val="00B0F0"/>
                </a:solidFill>
              </a:rPr>
              <a:t>“Risk-Benefit Analysis”</a:t>
            </a:r>
            <a:r>
              <a:rPr lang="en-US" dirty="0" smtClean="0"/>
              <a:t>. </a:t>
            </a:r>
          </a:p>
          <a:p>
            <a:r>
              <a:rPr lang="en-US" dirty="0" smtClean="0"/>
              <a:t>ADRs are factored into nearly every industry including, but not limited to Pharmaceuticals, Aviation, Chemicals, and anywhere there might be a risk associated with any manufacturing process.</a:t>
            </a:r>
          </a:p>
          <a:p>
            <a:r>
              <a:rPr lang="en-US" dirty="0" smtClean="0"/>
              <a:t>For example, Aviation uses the ADR to engineer aircraft with the ADR applied to the manufacturing process taking into account for </a:t>
            </a:r>
            <a:r>
              <a:rPr lang="en-US" dirty="0" smtClean="0">
                <a:solidFill>
                  <a:srgbClr val="00B0F0"/>
                </a:solidFill>
              </a:rPr>
              <a:t>how much the payout would be to victims of a crash versus the economy manufacturing. </a:t>
            </a:r>
          </a:p>
          <a:p>
            <a:r>
              <a:rPr lang="en-US" dirty="0" smtClean="0"/>
              <a:t>The </a:t>
            </a:r>
            <a:r>
              <a:rPr lang="en-US" b="1" i="1" dirty="0" smtClean="0">
                <a:solidFill>
                  <a:srgbClr val="C00000"/>
                </a:solidFill>
              </a:rPr>
              <a:t>Covid vaccines are purely experimental</a:t>
            </a:r>
            <a:r>
              <a:rPr lang="en-US" dirty="0" smtClean="0"/>
              <a:t>, but if you apply an ADR, the death rate from side-effects for the few may overcome the many. The downside is that nobody knows yet what the long-term effects might be.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5322" y="4991212"/>
            <a:ext cx="2991222" cy="16930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811" y="4975118"/>
            <a:ext cx="2351316" cy="1763487"/>
          </a:xfrm>
          <a:prstGeom prst="rect">
            <a:avLst/>
          </a:prstGeom>
        </p:spPr>
      </p:pic>
    </p:spTree>
    <p:extLst>
      <p:ext uri="{BB962C8B-B14F-4D97-AF65-F5344CB8AC3E}">
        <p14:creationId xmlns:p14="http://schemas.microsoft.com/office/powerpoint/2010/main" val="39165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Still More History</a:t>
            </a:r>
            <a:endParaRPr lang="en-US" b="1" dirty="0"/>
          </a:p>
        </p:txBody>
      </p:sp>
      <p:sp>
        <p:nvSpPr>
          <p:cNvPr id="3" name="Content Placeholder 2"/>
          <p:cNvSpPr>
            <a:spLocks noGrp="1"/>
          </p:cNvSpPr>
          <p:nvPr>
            <p:ph idx="1"/>
          </p:nvPr>
        </p:nvSpPr>
        <p:spPr>
          <a:xfrm>
            <a:off x="677334" y="1489167"/>
            <a:ext cx="8596668" cy="3161210"/>
          </a:xfrm>
        </p:spPr>
        <p:txBody>
          <a:bodyPr/>
          <a:lstStyle/>
          <a:p>
            <a:r>
              <a:rPr lang="en-US" dirty="0" smtClean="0"/>
              <a:t>In the 1970s </a:t>
            </a:r>
            <a:r>
              <a:rPr lang="en-US" dirty="0" smtClean="0">
                <a:solidFill>
                  <a:srgbClr val="00B0F0"/>
                </a:solidFill>
              </a:rPr>
              <a:t>Justice Ruth Bader Ginsberg</a:t>
            </a:r>
            <a:r>
              <a:rPr lang="en-US" dirty="0" smtClean="0"/>
              <a:t>, after the </a:t>
            </a:r>
            <a:r>
              <a:rPr lang="en-US" i="1" dirty="0" smtClean="0"/>
              <a:t>Roe v. Wade </a:t>
            </a:r>
            <a:r>
              <a:rPr lang="en-US" dirty="0" smtClean="0"/>
              <a:t>decision on abortion, stated the Supreme Court’s desire was to diminish </a:t>
            </a:r>
            <a:r>
              <a:rPr lang="en-US" i="1" dirty="0" smtClean="0">
                <a:solidFill>
                  <a:srgbClr val="FF0000"/>
                </a:solidFill>
              </a:rPr>
              <a:t>“…populations that we don’t want to have too many of.”</a:t>
            </a:r>
          </a:p>
          <a:p>
            <a:r>
              <a:rPr lang="en-US" dirty="0" smtClean="0"/>
              <a:t>Ginsberg expected that the right to abortion </a:t>
            </a:r>
            <a:r>
              <a:rPr lang="en-US" i="1" dirty="0" smtClean="0">
                <a:solidFill>
                  <a:srgbClr val="FF0000"/>
                </a:solidFill>
              </a:rPr>
              <a:t>“…was then going to be set up for Medicaid funding for abortion.”</a:t>
            </a:r>
          </a:p>
          <a:p>
            <a:r>
              <a:rPr lang="en-US" dirty="0" smtClean="0"/>
              <a:t>Ginsberg had researched the writings of </a:t>
            </a:r>
            <a:r>
              <a:rPr lang="en-US" dirty="0" smtClean="0">
                <a:solidFill>
                  <a:srgbClr val="00B0F0"/>
                </a:solidFill>
              </a:rPr>
              <a:t>John Holdren</a:t>
            </a:r>
            <a:r>
              <a:rPr lang="en-US" dirty="0" smtClean="0"/>
              <a:t>. Holdren became Barack Obama’s “Science Czar”, influencing Obama how science can affect public policy. </a:t>
            </a:r>
            <a:r>
              <a:rPr lang="en-US" dirty="0" smtClean="0">
                <a:solidFill>
                  <a:srgbClr val="C00000"/>
                </a:solidFill>
              </a:rPr>
              <a:t>Holdren was an arch Eugenicist</a:t>
            </a:r>
            <a:r>
              <a:rPr lang="en-US" dirty="0" smtClean="0"/>
              <a:t> believing in population “management” by totalitarian methods.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39" y="4624837"/>
            <a:ext cx="3474605" cy="19457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435" y="4637313"/>
            <a:ext cx="4706299" cy="1903911"/>
          </a:xfrm>
          <a:prstGeom prst="rect">
            <a:avLst/>
          </a:prstGeom>
        </p:spPr>
      </p:pic>
    </p:spTree>
    <p:extLst>
      <p:ext uri="{BB962C8B-B14F-4D97-AF65-F5344CB8AC3E}">
        <p14:creationId xmlns:p14="http://schemas.microsoft.com/office/powerpoint/2010/main" val="1058973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MEDIA HELPS THE SCAM!</a:t>
            </a:r>
            <a:endParaRPr lang="en-US" b="1" dirty="0"/>
          </a:p>
        </p:txBody>
      </p:sp>
      <p:sp>
        <p:nvSpPr>
          <p:cNvPr id="3" name="Content Placeholder 2"/>
          <p:cNvSpPr>
            <a:spLocks noGrp="1"/>
          </p:cNvSpPr>
          <p:nvPr>
            <p:ph idx="1"/>
          </p:nvPr>
        </p:nvSpPr>
        <p:spPr>
          <a:xfrm>
            <a:off x="677334" y="1410790"/>
            <a:ext cx="8596668" cy="3605348"/>
          </a:xfrm>
        </p:spPr>
        <p:txBody>
          <a:bodyPr>
            <a:normAutofit/>
          </a:bodyPr>
          <a:lstStyle/>
          <a:p>
            <a:r>
              <a:rPr lang="en-US" dirty="0" smtClean="0"/>
              <a:t>Mark Twain once stated, </a:t>
            </a:r>
            <a:r>
              <a:rPr lang="en-US" i="1" dirty="0" smtClean="0">
                <a:solidFill>
                  <a:srgbClr val="00B0F0"/>
                </a:solidFill>
              </a:rPr>
              <a:t>“It is easier to fool the public than convince the public they have been fooled!” </a:t>
            </a:r>
          </a:p>
          <a:p>
            <a:r>
              <a:rPr lang="en-US" dirty="0" smtClean="0"/>
              <a:t>In the media, if it bleeds, it leads! Media is based on ratings, and advertisers spend their ad budgets with media with high ratings. </a:t>
            </a:r>
          </a:p>
          <a:p>
            <a:r>
              <a:rPr lang="en-US" dirty="0" smtClean="0"/>
              <a:t>The U.S. major media has become the propaganda arm of both the Democrat Party, and now the current government as well. If they don’t go along, the Democrat Party leaders threaten the media with regulation and control in spite of the First Amendment.</a:t>
            </a:r>
          </a:p>
          <a:p>
            <a:r>
              <a:rPr lang="en-US" dirty="0" smtClean="0"/>
              <a:t>During 2020 open discussions were precluded on most media channels. There was a narrative, and it had to be followed.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840" y="4621628"/>
            <a:ext cx="3500845" cy="2105744"/>
          </a:xfrm>
          <a:prstGeom prst="rect">
            <a:avLst/>
          </a:prstGeom>
        </p:spPr>
      </p:pic>
    </p:spTree>
    <p:extLst>
      <p:ext uri="{BB962C8B-B14F-4D97-AF65-F5344CB8AC3E}">
        <p14:creationId xmlns:p14="http://schemas.microsoft.com/office/powerpoint/2010/main" val="2351109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MEDIA LIES!</a:t>
            </a:r>
            <a:endParaRPr lang="en-US" b="1" dirty="0"/>
          </a:p>
        </p:txBody>
      </p:sp>
      <p:sp>
        <p:nvSpPr>
          <p:cNvPr id="3" name="Content Placeholder 2"/>
          <p:cNvSpPr>
            <a:spLocks noGrp="1"/>
          </p:cNvSpPr>
          <p:nvPr>
            <p:ph idx="1"/>
          </p:nvPr>
        </p:nvSpPr>
        <p:spPr>
          <a:xfrm>
            <a:off x="677334" y="1423852"/>
            <a:ext cx="8596668" cy="3344092"/>
          </a:xfrm>
        </p:spPr>
        <p:txBody>
          <a:bodyPr/>
          <a:lstStyle/>
          <a:p>
            <a:r>
              <a:rPr lang="en-US" dirty="0" smtClean="0"/>
              <a:t>COVID-19 is a numbers game and there are good examples:</a:t>
            </a:r>
          </a:p>
          <a:p>
            <a:r>
              <a:rPr lang="en-US" dirty="0" smtClean="0">
                <a:solidFill>
                  <a:srgbClr val="00B0F0"/>
                </a:solidFill>
              </a:rPr>
              <a:t>The infection rate</a:t>
            </a:r>
            <a:r>
              <a:rPr lang="en-US" dirty="0" smtClean="0"/>
              <a:t>: the rate continuously increased and it was suggested the healthcare system would collapse. They refused to report the continuing recovery rate. </a:t>
            </a:r>
          </a:p>
          <a:p>
            <a:r>
              <a:rPr lang="en-US" dirty="0" smtClean="0">
                <a:solidFill>
                  <a:srgbClr val="00B0F0"/>
                </a:solidFill>
              </a:rPr>
              <a:t>The mortality rate</a:t>
            </a:r>
            <a:r>
              <a:rPr lang="en-US" dirty="0" smtClean="0"/>
              <a:t>: we now know that the majority of Americans claimed to have died from COVID-19 didn’t! Stalin once said, it isn’t the amount of votes that count – it’s who counts the votes!</a:t>
            </a:r>
          </a:p>
          <a:p>
            <a:r>
              <a:rPr lang="en-US" dirty="0" smtClean="0"/>
              <a:t>The major media slandered and defamed anyone who argued against the numbers game being reported, and they were censored on sites like Twitter, Facebook, YouTube, and Google.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255" y="4767944"/>
            <a:ext cx="3618876" cy="18094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0382" y="4781917"/>
            <a:ext cx="4014243" cy="1812884"/>
          </a:xfrm>
          <a:prstGeom prst="rect">
            <a:avLst/>
          </a:prstGeom>
        </p:spPr>
      </p:pic>
    </p:spTree>
    <p:extLst>
      <p:ext uri="{BB962C8B-B14F-4D97-AF65-F5344CB8AC3E}">
        <p14:creationId xmlns:p14="http://schemas.microsoft.com/office/powerpoint/2010/main" val="49116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POLITICAL FAILURE?</a:t>
            </a:r>
            <a:endParaRPr lang="en-US" b="1" dirty="0"/>
          </a:p>
        </p:txBody>
      </p:sp>
      <p:sp>
        <p:nvSpPr>
          <p:cNvPr id="3" name="Content Placeholder 2"/>
          <p:cNvSpPr>
            <a:spLocks noGrp="1"/>
          </p:cNvSpPr>
          <p:nvPr>
            <p:ph idx="1"/>
          </p:nvPr>
        </p:nvSpPr>
        <p:spPr>
          <a:xfrm>
            <a:off x="677334" y="1489167"/>
            <a:ext cx="8596668" cy="2442753"/>
          </a:xfrm>
        </p:spPr>
        <p:txBody>
          <a:bodyPr/>
          <a:lstStyle/>
          <a:p>
            <a:r>
              <a:rPr lang="en-US" dirty="0" smtClean="0"/>
              <a:t>Either the government and/or their advisers are ignorant or incompetent, OR</a:t>
            </a:r>
          </a:p>
          <a:p>
            <a:r>
              <a:rPr lang="en-US" dirty="0" smtClean="0"/>
              <a:t>This COVID-19 pandemic has been intentionally promulgated, otherwise how do we explain it? Can governments really be that stupid? OR</a:t>
            </a:r>
          </a:p>
          <a:p>
            <a:r>
              <a:rPr lang="en-US" dirty="0" smtClean="0"/>
              <a:t>What could be a possible intention behind the pandemic? Politicians claim that anyone who questions it is a conspiracy theorist. </a:t>
            </a:r>
          </a:p>
          <a:p>
            <a:r>
              <a:rPr lang="en-US" dirty="0" smtClean="0"/>
              <a:t>Is the “science” really being followed?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7086" y="3308295"/>
            <a:ext cx="3281966" cy="3276838"/>
          </a:xfrm>
          <a:prstGeom prst="rect">
            <a:avLst/>
          </a:prstGeom>
        </p:spPr>
      </p:pic>
    </p:spTree>
    <p:extLst>
      <p:ext uri="{BB962C8B-B14F-4D97-AF65-F5344CB8AC3E}">
        <p14:creationId xmlns:p14="http://schemas.microsoft.com/office/powerpoint/2010/main" val="3590228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POLITICAL INTENTIONS</a:t>
            </a:r>
            <a:endParaRPr lang="en-US" b="1" dirty="0"/>
          </a:p>
        </p:txBody>
      </p:sp>
      <p:sp>
        <p:nvSpPr>
          <p:cNvPr id="3" name="Content Placeholder 2"/>
          <p:cNvSpPr>
            <a:spLocks noGrp="1"/>
          </p:cNvSpPr>
          <p:nvPr>
            <p:ph idx="1"/>
          </p:nvPr>
        </p:nvSpPr>
        <p:spPr>
          <a:xfrm>
            <a:off x="677334" y="1489167"/>
            <a:ext cx="8596668" cy="3317964"/>
          </a:xfrm>
        </p:spPr>
        <p:txBody>
          <a:bodyPr/>
          <a:lstStyle/>
          <a:p>
            <a:r>
              <a:rPr lang="en-US" dirty="0" smtClean="0">
                <a:solidFill>
                  <a:srgbClr val="00B0F0"/>
                </a:solidFill>
              </a:rPr>
              <a:t>Helmut Schmidt</a:t>
            </a:r>
            <a:r>
              <a:rPr lang="en-US" dirty="0" smtClean="0"/>
              <a:t>, former Chancellor of Germany from 1974 to 1982 stated, </a:t>
            </a:r>
            <a:r>
              <a:rPr lang="en-US" i="1" dirty="0" smtClean="0">
                <a:solidFill>
                  <a:srgbClr val="FF0000"/>
                </a:solidFill>
              </a:rPr>
              <a:t>“The stupidity of governments should never be underestimated!”</a:t>
            </a:r>
            <a:r>
              <a:rPr lang="en-US" dirty="0" smtClean="0"/>
              <a:t> But, have we all been THIS stupid?</a:t>
            </a:r>
          </a:p>
          <a:p>
            <a:r>
              <a:rPr lang="en-US" dirty="0" smtClean="0"/>
              <a:t>Politicians always want to demonstrate their ability to act. </a:t>
            </a:r>
          </a:p>
          <a:p>
            <a:r>
              <a:rPr lang="en-US" dirty="0" smtClean="0"/>
              <a:t>COVID-19 was a blessing for big business. They will survive, Like </a:t>
            </a:r>
            <a:r>
              <a:rPr lang="en-US" dirty="0" smtClean="0">
                <a:solidFill>
                  <a:srgbClr val="00B0F0"/>
                </a:solidFill>
              </a:rPr>
              <a:t>Amazon</a:t>
            </a:r>
            <a:r>
              <a:rPr lang="en-US" dirty="0" smtClean="0"/>
              <a:t>, while many small businesses will fail. It winds up being a tremendous redistribution of wealth. The loser is always the taxpayer.</a:t>
            </a:r>
          </a:p>
          <a:p>
            <a:r>
              <a:rPr lang="en-US" dirty="0" smtClean="0"/>
              <a:t>Science is also as corrupt as politics! The field of “science” depends on money, mainly from research grants. If a pandemic is declared, money is just thrown at “science”. </a:t>
            </a:r>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993" y="4517570"/>
            <a:ext cx="4170589" cy="2085295"/>
          </a:xfrm>
          <a:prstGeom prst="rect">
            <a:avLst/>
          </a:prstGeom>
        </p:spPr>
      </p:pic>
    </p:spTree>
    <p:extLst>
      <p:ext uri="{BB962C8B-B14F-4D97-AF65-F5344CB8AC3E}">
        <p14:creationId xmlns:p14="http://schemas.microsoft.com/office/powerpoint/2010/main" val="2795090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WHAT’S IN THE VACCINES?</a:t>
            </a:r>
            <a:endParaRPr lang="en-US" b="1" dirty="0"/>
          </a:p>
        </p:txBody>
      </p:sp>
      <p:sp>
        <p:nvSpPr>
          <p:cNvPr id="3" name="Content Placeholder 2"/>
          <p:cNvSpPr>
            <a:spLocks noGrp="1"/>
          </p:cNvSpPr>
          <p:nvPr>
            <p:ph idx="1"/>
          </p:nvPr>
        </p:nvSpPr>
        <p:spPr>
          <a:xfrm>
            <a:off x="677334" y="1371601"/>
            <a:ext cx="8596668" cy="2743199"/>
          </a:xfrm>
        </p:spPr>
        <p:txBody>
          <a:bodyPr/>
          <a:lstStyle/>
          <a:p>
            <a:r>
              <a:rPr lang="en-US" dirty="0" smtClean="0"/>
              <a:t>Chemicals by which “</a:t>
            </a:r>
            <a:r>
              <a:rPr lang="en-US" dirty="0" smtClean="0">
                <a:solidFill>
                  <a:srgbClr val="00B0F0"/>
                </a:solidFill>
              </a:rPr>
              <a:t>mRNA</a:t>
            </a:r>
            <a:r>
              <a:rPr lang="en-US" dirty="0" smtClean="0"/>
              <a:t> is delivered into our cells to provide genetic instructions for our own cells to ““temporarily”” make a “”specific”” viral protein that triggers an immune response.”  (CDC)</a:t>
            </a:r>
          </a:p>
          <a:p>
            <a:r>
              <a:rPr lang="en-US" dirty="0" smtClean="0">
                <a:solidFill>
                  <a:srgbClr val="00B0F0"/>
                </a:solidFill>
              </a:rPr>
              <a:t>mRNA</a:t>
            </a:r>
            <a:r>
              <a:rPr lang="en-US" dirty="0" smtClean="0"/>
              <a:t> = </a:t>
            </a:r>
            <a:r>
              <a:rPr lang="en-US" dirty="0" smtClean="0">
                <a:solidFill>
                  <a:srgbClr val="00B0F0"/>
                </a:solidFill>
              </a:rPr>
              <a:t>messenger ribonucleic acid</a:t>
            </a:r>
            <a:r>
              <a:rPr lang="en-US" dirty="0" smtClean="0"/>
              <a:t>. It is </a:t>
            </a:r>
            <a:r>
              <a:rPr lang="en-US" u="sng" dirty="0" smtClean="0"/>
              <a:t>not</a:t>
            </a:r>
            <a:r>
              <a:rPr lang="en-US" dirty="0" smtClean="0"/>
              <a:t> supposed to alter our DNA, but nobody knows the long term effects! </a:t>
            </a:r>
          </a:p>
          <a:p>
            <a:r>
              <a:rPr lang="en-US" dirty="0"/>
              <a:t>C</a:t>
            </a:r>
            <a:r>
              <a:rPr lang="en-US" dirty="0" smtClean="0"/>
              <a:t>hemicals in the vaccines are </a:t>
            </a:r>
            <a:r>
              <a:rPr lang="en-US" u="sng" dirty="0" smtClean="0">
                <a:solidFill>
                  <a:srgbClr val="00B0F0"/>
                </a:solidFill>
              </a:rPr>
              <a:t>lipids</a:t>
            </a:r>
            <a:r>
              <a:rPr lang="en-US" dirty="0" smtClean="0"/>
              <a:t> to assist the mRNA enter our cells, </a:t>
            </a:r>
            <a:r>
              <a:rPr lang="en-US" u="sng" dirty="0" smtClean="0">
                <a:solidFill>
                  <a:srgbClr val="00B0F0"/>
                </a:solidFill>
              </a:rPr>
              <a:t>salts</a:t>
            </a:r>
            <a:r>
              <a:rPr lang="en-US" dirty="0" smtClean="0"/>
              <a:t> to balance the acidity in our bodies, and basic </a:t>
            </a:r>
            <a:r>
              <a:rPr lang="en-US" u="sng" dirty="0" smtClean="0">
                <a:solidFill>
                  <a:srgbClr val="00B0F0"/>
                </a:solidFill>
              </a:rPr>
              <a:t>table sugar </a:t>
            </a:r>
            <a:r>
              <a:rPr lang="en-US" dirty="0" smtClean="0"/>
              <a:t>(Sucrose) to help the molecules keep their shape during freezing.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05" y="4418511"/>
            <a:ext cx="3609780" cy="20214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91" y="4432390"/>
            <a:ext cx="3016882" cy="20075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9146" y="4418511"/>
            <a:ext cx="3037739" cy="2021477"/>
          </a:xfrm>
          <a:prstGeom prst="rect">
            <a:avLst/>
          </a:prstGeom>
        </p:spPr>
      </p:pic>
    </p:spTree>
    <p:extLst>
      <p:ext uri="{BB962C8B-B14F-4D97-AF65-F5344CB8AC3E}">
        <p14:creationId xmlns:p14="http://schemas.microsoft.com/office/powerpoint/2010/main" val="1562148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HAPPENED!</a:t>
            </a:r>
            <a:endParaRPr lang="en-US" b="1" dirty="0"/>
          </a:p>
        </p:txBody>
      </p:sp>
      <p:sp>
        <p:nvSpPr>
          <p:cNvPr id="3" name="Content Placeholder 2"/>
          <p:cNvSpPr>
            <a:spLocks noGrp="1"/>
          </p:cNvSpPr>
          <p:nvPr>
            <p:ph idx="1"/>
          </p:nvPr>
        </p:nvSpPr>
        <p:spPr>
          <a:xfrm>
            <a:off x="3004456" y="1319349"/>
            <a:ext cx="6269545" cy="3579223"/>
          </a:xfrm>
        </p:spPr>
        <p:txBody>
          <a:bodyPr/>
          <a:lstStyle/>
          <a:p>
            <a:r>
              <a:rPr lang="en-US" i="1" dirty="0" smtClean="0">
                <a:solidFill>
                  <a:srgbClr val="00B0F0"/>
                </a:solidFill>
              </a:rPr>
              <a:t>Media mass hysteria!</a:t>
            </a:r>
          </a:p>
          <a:p>
            <a:r>
              <a:rPr lang="en-US" i="1" dirty="0" smtClean="0">
                <a:solidFill>
                  <a:srgbClr val="00B0F0"/>
                </a:solidFill>
              </a:rPr>
              <a:t>Arbitrary political decisions!</a:t>
            </a:r>
          </a:p>
          <a:p>
            <a:r>
              <a:rPr lang="en-US" i="1" dirty="0" smtClean="0">
                <a:solidFill>
                  <a:srgbClr val="00B0F0"/>
                </a:solidFill>
              </a:rPr>
              <a:t>Massive restriction of personal rights!</a:t>
            </a:r>
          </a:p>
          <a:p>
            <a:r>
              <a:rPr lang="en-US" i="1" dirty="0" smtClean="0">
                <a:solidFill>
                  <a:srgbClr val="00B0F0"/>
                </a:solidFill>
              </a:rPr>
              <a:t>Censorship of free expression!</a:t>
            </a:r>
          </a:p>
          <a:p>
            <a:r>
              <a:rPr lang="en-US" i="1" dirty="0" smtClean="0">
                <a:solidFill>
                  <a:srgbClr val="00B0F0"/>
                </a:solidFill>
              </a:rPr>
              <a:t>Enforced conformity!</a:t>
            </a:r>
          </a:p>
          <a:p>
            <a:r>
              <a:rPr lang="en-US" i="1" dirty="0" smtClean="0">
                <a:solidFill>
                  <a:srgbClr val="00B0F0"/>
                </a:solidFill>
              </a:rPr>
              <a:t>Defamation of different opinions!</a:t>
            </a:r>
          </a:p>
          <a:p>
            <a:r>
              <a:rPr lang="en-US" i="1" dirty="0" smtClean="0">
                <a:solidFill>
                  <a:srgbClr val="00B0F0"/>
                </a:solidFill>
              </a:rPr>
              <a:t>Dangerous human experimentation!</a:t>
            </a:r>
          </a:p>
          <a:p>
            <a:r>
              <a:rPr lang="en-US" b="1" i="1" dirty="0" smtClean="0">
                <a:solidFill>
                  <a:srgbClr val="FF0000"/>
                </a:solidFill>
              </a:rPr>
              <a:t>SOUNDS LIKE NAZI GERMANY OR CHINA!</a:t>
            </a:r>
            <a:endParaRPr lang="en-US" b="1" i="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474" y="4605474"/>
            <a:ext cx="3526971" cy="1983921"/>
          </a:xfrm>
          <a:prstGeom prst="rect">
            <a:avLst/>
          </a:prstGeom>
        </p:spPr>
      </p:pic>
    </p:spTree>
    <p:extLst>
      <p:ext uri="{BB962C8B-B14F-4D97-AF65-F5344CB8AC3E}">
        <p14:creationId xmlns:p14="http://schemas.microsoft.com/office/powerpoint/2010/main" val="1645546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COVID-19 POLITICS!</a:t>
            </a:r>
            <a:endParaRPr lang="en-US" b="1" dirty="0"/>
          </a:p>
        </p:txBody>
      </p:sp>
      <p:sp>
        <p:nvSpPr>
          <p:cNvPr id="3" name="Content Placeholder 2"/>
          <p:cNvSpPr>
            <a:spLocks noGrp="1"/>
          </p:cNvSpPr>
          <p:nvPr>
            <p:ph idx="1"/>
          </p:nvPr>
        </p:nvSpPr>
        <p:spPr>
          <a:xfrm>
            <a:off x="677334" y="1449977"/>
            <a:ext cx="8596668" cy="3918857"/>
          </a:xfrm>
        </p:spPr>
        <p:txBody>
          <a:bodyPr>
            <a:normAutofit/>
          </a:bodyPr>
          <a:lstStyle/>
          <a:p>
            <a:r>
              <a:rPr lang="en-US" dirty="0" smtClean="0"/>
              <a:t>Vaccination </a:t>
            </a:r>
            <a:r>
              <a:rPr lang="en-US" dirty="0" smtClean="0">
                <a:solidFill>
                  <a:srgbClr val="00B0F0"/>
                </a:solidFill>
              </a:rPr>
              <a:t>“Passports”</a:t>
            </a:r>
            <a:r>
              <a:rPr lang="en-US" dirty="0" smtClean="0"/>
              <a:t>!  No traveling unless you submit!</a:t>
            </a:r>
          </a:p>
          <a:p>
            <a:r>
              <a:rPr lang="en-US" dirty="0" smtClean="0"/>
              <a:t>No school unless you are vaccinated! No exemptions.</a:t>
            </a:r>
          </a:p>
          <a:p>
            <a:r>
              <a:rPr lang="en-US" dirty="0" smtClean="0"/>
              <a:t>No employment unless you are vaccinated!</a:t>
            </a:r>
          </a:p>
          <a:p>
            <a:r>
              <a:rPr lang="en-US" dirty="0" smtClean="0"/>
              <a:t>No welfare unless you are vaccinated! </a:t>
            </a:r>
          </a:p>
          <a:p>
            <a:r>
              <a:rPr lang="en-US" dirty="0" smtClean="0"/>
              <a:t>No life or health insurance unless you are vaccinated!</a:t>
            </a:r>
          </a:p>
          <a:p>
            <a:r>
              <a:rPr lang="en-US" dirty="0" smtClean="0"/>
              <a:t>Yearly seasonal enforced vaccinations! </a:t>
            </a:r>
            <a:r>
              <a:rPr lang="en-US" u="sng" dirty="0" smtClean="0"/>
              <a:t>COVID-19 is here forever</a:t>
            </a:r>
            <a:r>
              <a:rPr lang="en-US" dirty="0" smtClean="0"/>
              <a:t>!</a:t>
            </a:r>
          </a:p>
          <a:p>
            <a:r>
              <a:rPr lang="en-US" dirty="0" smtClean="0"/>
              <a:t>We now know that politicians and the media can agree to support each other when necessary!</a:t>
            </a:r>
          </a:p>
          <a:p>
            <a:r>
              <a:rPr lang="en-US" b="1" i="1" dirty="0" smtClean="0">
                <a:solidFill>
                  <a:srgbClr val="FF0000"/>
                </a:solidFill>
              </a:rPr>
              <a:t>Experiments will continue now that a new route into our DNA has been discovered using gene-based vaccines not knowing the long term effects!  </a:t>
            </a:r>
            <a:endParaRPr lang="en-US" b="1" i="1"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9884" y="1238795"/>
            <a:ext cx="2170610" cy="2170610"/>
          </a:xfrm>
          <a:prstGeom prst="rect">
            <a:avLst/>
          </a:prstGeom>
        </p:spPr>
      </p:pic>
    </p:spTree>
    <p:extLst>
      <p:ext uri="{BB962C8B-B14F-4D97-AF65-F5344CB8AC3E}">
        <p14:creationId xmlns:p14="http://schemas.microsoft.com/office/powerpoint/2010/main" val="1650495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LASTLY…</a:t>
            </a:r>
            <a:endParaRPr lang="en-US" b="1" dirty="0"/>
          </a:p>
        </p:txBody>
      </p:sp>
      <p:sp>
        <p:nvSpPr>
          <p:cNvPr id="3" name="Content Placeholder 2"/>
          <p:cNvSpPr>
            <a:spLocks noGrp="1"/>
          </p:cNvSpPr>
          <p:nvPr>
            <p:ph idx="1"/>
          </p:nvPr>
        </p:nvSpPr>
        <p:spPr>
          <a:xfrm>
            <a:off x="677334" y="1436915"/>
            <a:ext cx="8596668" cy="3670662"/>
          </a:xfrm>
        </p:spPr>
        <p:txBody>
          <a:bodyPr/>
          <a:lstStyle/>
          <a:p>
            <a:r>
              <a:rPr lang="en-US" dirty="0" smtClean="0">
                <a:solidFill>
                  <a:srgbClr val="FF0000"/>
                </a:solidFill>
              </a:rPr>
              <a:t>Respiratory viruses account for some 2-3 million deaths annually worldwide, including the normal seasonal flus.</a:t>
            </a:r>
          </a:p>
          <a:p>
            <a:r>
              <a:rPr lang="en-US" dirty="0" smtClean="0"/>
              <a:t>COVID-19 is now on the list of seasonal viruses.</a:t>
            </a:r>
          </a:p>
          <a:p>
            <a:r>
              <a:rPr lang="en-US" dirty="0" smtClean="0"/>
              <a:t>Respiratory viruses particularly are dangerous to the elderly with pre-existing respiratory conditions. </a:t>
            </a:r>
            <a:r>
              <a:rPr lang="en-US" i="1" dirty="0" smtClean="0">
                <a:solidFill>
                  <a:srgbClr val="FF0000"/>
                </a:solidFill>
              </a:rPr>
              <a:t>Annually the fatality rate is 0.02% – 0.4%, which is comparable to a seasonal flu.</a:t>
            </a:r>
          </a:p>
          <a:p>
            <a:r>
              <a:rPr lang="en-US" dirty="0" smtClean="0"/>
              <a:t>COVID-19 was never a national concern had it been dealt with proper precautions like other seasonal flus. It was allowed to propagate for political purposes by the media and politicians who sought to benefit from it. </a:t>
            </a:r>
          </a:p>
          <a:p>
            <a:r>
              <a:rPr lang="en-US" sz="2800" u="sng" dirty="0" smtClean="0">
                <a:solidFill>
                  <a:srgbClr val="00B0F0"/>
                </a:solidFill>
              </a:rPr>
              <a:t>We should never allow this to happen again</a:t>
            </a:r>
            <a:r>
              <a:rPr lang="en-US" sz="2800" dirty="0" smtClean="0">
                <a:solidFill>
                  <a:srgbClr val="00B0F0"/>
                </a:solidFill>
              </a:rPr>
              <a:t>!</a:t>
            </a:r>
          </a:p>
          <a:p>
            <a:pPr marL="0" indent="0">
              <a:buNone/>
            </a:pPr>
            <a:endParaRPr lang="en-US" dirty="0"/>
          </a:p>
        </p:txBody>
      </p:sp>
    </p:spTree>
    <p:extLst>
      <p:ext uri="{BB962C8B-B14F-4D97-AF65-F5344CB8AC3E}">
        <p14:creationId xmlns:p14="http://schemas.microsoft.com/office/powerpoint/2010/main" val="172883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History May Be Repeating Itself</a:t>
            </a:r>
            <a:endParaRPr lang="en-US" b="1" dirty="0"/>
          </a:p>
        </p:txBody>
      </p:sp>
      <p:sp>
        <p:nvSpPr>
          <p:cNvPr id="3" name="Content Placeholder 2"/>
          <p:cNvSpPr>
            <a:spLocks noGrp="1"/>
          </p:cNvSpPr>
          <p:nvPr>
            <p:ph idx="1"/>
          </p:nvPr>
        </p:nvSpPr>
        <p:spPr>
          <a:xfrm>
            <a:off x="677334" y="1593670"/>
            <a:ext cx="8596668" cy="2651760"/>
          </a:xfrm>
        </p:spPr>
        <p:txBody>
          <a:bodyPr/>
          <a:lstStyle/>
          <a:p>
            <a:r>
              <a:rPr lang="en-US" dirty="0" smtClean="0"/>
              <a:t>Under Obama, Holdren advocated mass vaccination for </a:t>
            </a:r>
            <a:r>
              <a:rPr lang="en-US" dirty="0" smtClean="0">
                <a:solidFill>
                  <a:srgbClr val="00B0F0"/>
                </a:solidFill>
              </a:rPr>
              <a:t>Swine Flu (H1N1) </a:t>
            </a:r>
            <a:r>
              <a:rPr lang="en-US" dirty="0" smtClean="0"/>
              <a:t>when it appeared in the U.S. in 2009. It originated in pigs in Mexico. 284,000 people died from Swine Flu. The CDC study in 2013 revealed that the vaccine developed </a:t>
            </a:r>
            <a:r>
              <a:rPr lang="en-US" dirty="0" smtClean="0">
                <a:solidFill>
                  <a:srgbClr val="00B0F0"/>
                </a:solidFill>
              </a:rPr>
              <a:t>only saved about 300 people</a:t>
            </a:r>
            <a:r>
              <a:rPr lang="en-US" dirty="0" smtClean="0"/>
              <a:t>, but allegedly prevented one million cases in America. </a:t>
            </a:r>
            <a:r>
              <a:rPr lang="en-US" i="1" dirty="0" smtClean="0">
                <a:solidFill>
                  <a:srgbClr val="C00000"/>
                </a:solidFill>
              </a:rPr>
              <a:t>(Big Pharma lost billions on vaccines never used!)</a:t>
            </a:r>
            <a:endParaRPr lang="en-US" i="1" dirty="0" smtClean="0">
              <a:solidFill>
                <a:srgbClr val="C00000"/>
              </a:solidFill>
            </a:endParaRPr>
          </a:p>
          <a:p>
            <a:r>
              <a:rPr lang="en-US" dirty="0" smtClean="0"/>
              <a:t>Swine Flu has been recognized since the 1919 pandemic and still circulates as a seasonal flu. In the 1919 pandemic over 700,000 people died worldwide </a:t>
            </a:r>
            <a:r>
              <a:rPr lang="en-US" dirty="0" smtClean="0"/>
              <a:t>supposedly because </a:t>
            </a:r>
            <a:r>
              <a:rPr lang="en-US" dirty="0" smtClean="0"/>
              <a:t>no vaccine existed.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532" y="4087053"/>
            <a:ext cx="5648052" cy="2284894"/>
          </a:xfrm>
          <a:prstGeom prst="rect">
            <a:avLst/>
          </a:prstGeom>
        </p:spPr>
      </p:pic>
    </p:spTree>
    <p:extLst>
      <p:ext uri="{BB962C8B-B14F-4D97-AF65-F5344CB8AC3E}">
        <p14:creationId xmlns:p14="http://schemas.microsoft.com/office/powerpoint/2010/main" val="1362118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Official Policy</a:t>
            </a:r>
            <a:endParaRPr lang="en-US" b="1" dirty="0"/>
          </a:p>
        </p:txBody>
      </p:sp>
      <p:sp>
        <p:nvSpPr>
          <p:cNvPr id="3" name="Content Placeholder 2"/>
          <p:cNvSpPr>
            <a:spLocks noGrp="1"/>
          </p:cNvSpPr>
          <p:nvPr>
            <p:ph idx="1"/>
          </p:nvPr>
        </p:nvSpPr>
        <p:spPr>
          <a:xfrm>
            <a:off x="677334" y="1345475"/>
            <a:ext cx="8596668" cy="3357154"/>
          </a:xfrm>
        </p:spPr>
        <p:txBody>
          <a:bodyPr/>
          <a:lstStyle/>
          <a:p>
            <a:r>
              <a:rPr lang="en-US" dirty="0" smtClean="0">
                <a:solidFill>
                  <a:srgbClr val="00B0F0"/>
                </a:solidFill>
              </a:rPr>
              <a:t>Catherine Fitts </a:t>
            </a:r>
            <a:r>
              <a:rPr lang="en-US" dirty="0" smtClean="0"/>
              <a:t>was Bush Sr.’s Assistant Secretary of Housing in 1991. Admitting that global depopulation was a “Globalist” goal, she stated, </a:t>
            </a:r>
            <a:r>
              <a:rPr lang="en-US" i="1" dirty="0" smtClean="0">
                <a:solidFill>
                  <a:srgbClr val="FF0000"/>
                </a:solidFill>
              </a:rPr>
              <a:t>“Perhaps it is the goal of the swine flu epidemic as well, whether bio-warfare or hype around a flu season.”</a:t>
            </a:r>
          </a:p>
          <a:p>
            <a:r>
              <a:rPr lang="en-US" dirty="0" smtClean="0"/>
              <a:t>Fitts further stated, </a:t>
            </a:r>
            <a:r>
              <a:rPr lang="en-US" i="1" dirty="0" smtClean="0">
                <a:solidFill>
                  <a:srgbClr val="FF0000"/>
                </a:solidFill>
              </a:rPr>
              <a:t>“We had to have a radical change in how we governed resources or depopulate. It was a mathematical result.”</a:t>
            </a:r>
          </a:p>
          <a:p>
            <a:r>
              <a:rPr lang="en-US" dirty="0" smtClean="0"/>
              <a:t>Fitts further stated, </a:t>
            </a:r>
            <a:r>
              <a:rPr lang="en-US" i="1" dirty="0" smtClean="0">
                <a:solidFill>
                  <a:srgbClr val="FF0000"/>
                </a:solidFill>
              </a:rPr>
              <a:t>“Unless you change the actuarial assumptions in the budget – like life expectancy, lowering immune systems and increasing toxicity levels combined with poor food, water, and terrorizing stress will help do the trick.”</a:t>
            </a:r>
            <a:endParaRPr lang="en-US" i="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482" y="4283550"/>
            <a:ext cx="4127591" cy="2340815"/>
          </a:xfrm>
          <a:prstGeom prst="rect">
            <a:avLst/>
          </a:prstGeom>
        </p:spPr>
      </p:pic>
    </p:spTree>
    <p:extLst>
      <p:ext uri="{BB962C8B-B14F-4D97-AF65-F5344CB8AC3E}">
        <p14:creationId xmlns:p14="http://schemas.microsoft.com/office/powerpoint/2010/main" val="612459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Effect of Pandemics</a:t>
            </a:r>
            <a:endParaRPr lang="en-US" b="1" dirty="0"/>
          </a:p>
        </p:txBody>
      </p:sp>
      <p:sp>
        <p:nvSpPr>
          <p:cNvPr id="3" name="Content Placeholder 2"/>
          <p:cNvSpPr>
            <a:spLocks noGrp="1"/>
          </p:cNvSpPr>
          <p:nvPr>
            <p:ph idx="1"/>
          </p:nvPr>
        </p:nvSpPr>
        <p:spPr>
          <a:xfrm>
            <a:off x="677334" y="1698171"/>
            <a:ext cx="8596668" cy="1685109"/>
          </a:xfrm>
        </p:spPr>
        <p:txBody>
          <a:bodyPr/>
          <a:lstStyle/>
          <a:p>
            <a:r>
              <a:rPr lang="en-US" dirty="0" smtClean="0"/>
              <a:t>A pandemic can so frighten and control a population that they will accept the end of their “normal” existence without serious objection.</a:t>
            </a:r>
          </a:p>
          <a:p>
            <a:r>
              <a:rPr lang="en-US" dirty="0" smtClean="0"/>
              <a:t>Vaccines rushed into production without proper testing and peer review is a way to keep control in a situation that is quickly spiraling out of control.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892" y="3526209"/>
            <a:ext cx="4428852" cy="2480157"/>
          </a:xfrm>
          <a:prstGeom prst="rect">
            <a:avLst/>
          </a:prstGeom>
        </p:spPr>
      </p:pic>
    </p:spTree>
    <p:extLst>
      <p:ext uri="{BB962C8B-B14F-4D97-AF65-F5344CB8AC3E}">
        <p14:creationId xmlns:p14="http://schemas.microsoft.com/office/powerpoint/2010/main" val="1272147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Man-made Killer Pandemics</a:t>
            </a:r>
            <a:endParaRPr lang="en-US" b="1" dirty="0"/>
          </a:p>
        </p:txBody>
      </p:sp>
      <p:sp>
        <p:nvSpPr>
          <p:cNvPr id="3" name="Content Placeholder 2"/>
          <p:cNvSpPr>
            <a:spLocks noGrp="1"/>
          </p:cNvSpPr>
          <p:nvPr>
            <p:ph idx="1"/>
          </p:nvPr>
        </p:nvSpPr>
        <p:spPr>
          <a:xfrm>
            <a:off x="677334" y="1580607"/>
            <a:ext cx="8596668" cy="3239587"/>
          </a:xfrm>
        </p:spPr>
        <p:txBody>
          <a:bodyPr>
            <a:normAutofit/>
          </a:bodyPr>
          <a:lstStyle/>
          <a:p>
            <a:r>
              <a:rPr lang="en-US" dirty="0" smtClean="0"/>
              <a:t>There </a:t>
            </a:r>
            <a:r>
              <a:rPr lang="en-US" dirty="0" smtClean="0"/>
              <a:t>are growing concerns that some pandemics are man-made to achieve population control, and in some cases active depopulation</a:t>
            </a:r>
            <a:r>
              <a:rPr lang="en-US" dirty="0" smtClean="0"/>
              <a:t>.</a:t>
            </a:r>
          </a:p>
          <a:p>
            <a:r>
              <a:rPr lang="en-US" dirty="0"/>
              <a:t>In 1969, </a:t>
            </a:r>
            <a:r>
              <a:rPr lang="en-US" dirty="0">
                <a:solidFill>
                  <a:srgbClr val="00B0F0"/>
                </a:solidFill>
              </a:rPr>
              <a:t>Dr. D.M. MacArthur </a:t>
            </a:r>
            <a:r>
              <a:rPr lang="en-US" dirty="0"/>
              <a:t>revealed that DoD was working on a virus that would seriously compromise the human immune system</a:t>
            </a:r>
            <a:r>
              <a:rPr lang="en-US" dirty="0" smtClean="0"/>
              <a:t>!</a:t>
            </a:r>
            <a:endParaRPr lang="en-US" dirty="0" smtClean="0"/>
          </a:p>
          <a:p>
            <a:r>
              <a:rPr lang="en-US" dirty="0" smtClean="0"/>
              <a:t>In </a:t>
            </a:r>
            <a:r>
              <a:rPr lang="en-US" dirty="0" smtClean="0"/>
              <a:t>1980, under Jimmy Carter, the State Department issued a report, </a:t>
            </a:r>
            <a:r>
              <a:rPr lang="en-US" dirty="0" smtClean="0">
                <a:solidFill>
                  <a:srgbClr val="00B0F0"/>
                </a:solidFill>
              </a:rPr>
              <a:t>“Global 2000”</a:t>
            </a:r>
            <a:r>
              <a:rPr lang="en-US" dirty="0" smtClean="0"/>
              <a:t>, advising that the world population must be reduced by two billion people by the year 2000.</a:t>
            </a:r>
          </a:p>
          <a:p>
            <a:r>
              <a:rPr lang="en-US" dirty="0"/>
              <a:t>Finally, in 1983, </a:t>
            </a:r>
            <a:r>
              <a:rPr lang="en-US" dirty="0">
                <a:solidFill>
                  <a:srgbClr val="00B0F0"/>
                </a:solidFill>
              </a:rPr>
              <a:t>AIDS</a:t>
            </a:r>
            <a:r>
              <a:rPr lang="en-US" dirty="0"/>
              <a:t> was publically recognized as a deadly and spreading disease. It was originally diagnosed in the U.S. in 1978.</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35" y="4645231"/>
            <a:ext cx="3051402" cy="2030569"/>
          </a:xfrm>
          <a:prstGeom prst="rect">
            <a:avLst/>
          </a:prstGeom>
        </p:spPr>
      </p:pic>
    </p:spTree>
    <p:extLst>
      <p:ext uri="{BB962C8B-B14F-4D97-AF65-F5344CB8AC3E}">
        <p14:creationId xmlns:p14="http://schemas.microsoft.com/office/powerpoint/2010/main" val="1196518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Depopulation and the Environment</a:t>
            </a:r>
            <a:endParaRPr lang="en-US" b="1" dirty="0"/>
          </a:p>
        </p:txBody>
      </p:sp>
      <p:sp>
        <p:nvSpPr>
          <p:cNvPr id="3" name="Content Placeholder 2"/>
          <p:cNvSpPr>
            <a:spLocks noGrp="1"/>
          </p:cNvSpPr>
          <p:nvPr>
            <p:ph idx="1"/>
          </p:nvPr>
        </p:nvSpPr>
        <p:spPr>
          <a:xfrm>
            <a:off x="677334" y="1541417"/>
            <a:ext cx="8596668" cy="2847703"/>
          </a:xfrm>
        </p:spPr>
        <p:txBody>
          <a:bodyPr/>
          <a:lstStyle/>
          <a:p>
            <a:r>
              <a:rPr lang="en-US" dirty="0" smtClean="0"/>
              <a:t>In 1996 a full-page ad appeared in </a:t>
            </a:r>
            <a:r>
              <a:rPr lang="en-US" i="1" dirty="0" smtClean="0">
                <a:solidFill>
                  <a:srgbClr val="00B0F0"/>
                </a:solidFill>
              </a:rPr>
              <a:t>Foreign Affairs</a:t>
            </a:r>
            <a:r>
              <a:rPr lang="en-US" dirty="0" smtClean="0"/>
              <a:t>, the official publication of the </a:t>
            </a:r>
            <a:r>
              <a:rPr lang="en-US" i="1" dirty="0" smtClean="0">
                <a:solidFill>
                  <a:srgbClr val="00B0F0"/>
                </a:solidFill>
              </a:rPr>
              <a:t>Council on Foreign Relations</a:t>
            </a:r>
            <a:r>
              <a:rPr lang="en-US" dirty="0" smtClean="0"/>
              <a:t>. </a:t>
            </a:r>
            <a:r>
              <a:rPr lang="en-US" i="1" dirty="0" smtClean="0">
                <a:solidFill>
                  <a:srgbClr val="FF0000"/>
                </a:solidFill>
              </a:rPr>
              <a:t>“We need a smaller population in order to halt the destruction of our environment, and to create an economy that will be sustainable over the very long term. The root cause – overpopulation.”</a:t>
            </a:r>
          </a:p>
          <a:p>
            <a:r>
              <a:rPr lang="en-US" dirty="0" smtClean="0"/>
              <a:t>The ad advocated a maximum U.S. population of 150 million. We today are over twice that! </a:t>
            </a:r>
            <a:endParaRPr lang="en-US" dirty="0"/>
          </a:p>
          <a:p>
            <a:r>
              <a:rPr lang="en-US" dirty="0" smtClean="0"/>
              <a:t>In 2009 the </a:t>
            </a:r>
            <a:r>
              <a:rPr lang="en-US" dirty="0" smtClean="0"/>
              <a:t>U.S. population </a:t>
            </a:r>
            <a:r>
              <a:rPr lang="en-US" dirty="0" smtClean="0"/>
              <a:t>was estimated at 307 million. It has increased by nearly 10% since then.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625" y="4207601"/>
            <a:ext cx="5342708" cy="2502168"/>
          </a:xfrm>
          <a:prstGeom prst="rect">
            <a:avLst/>
          </a:prstGeom>
        </p:spPr>
      </p:pic>
    </p:spTree>
    <p:extLst>
      <p:ext uri="{BB962C8B-B14F-4D97-AF65-F5344CB8AC3E}">
        <p14:creationId xmlns:p14="http://schemas.microsoft.com/office/powerpoint/2010/main" val="1193471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3691</TotalTime>
  <Words>4551</Words>
  <Application>Microsoft Office PowerPoint</Application>
  <PresentationFormat>Widescreen</PresentationFormat>
  <Paragraphs>232</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Trebuchet MS</vt:lpstr>
      <vt:lpstr>Wingdings 3</vt:lpstr>
      <vt:lpstr>Facet</vt:lpstr>
      <vt:lpstr>COVID-19</vt:lpstr>
      <vt:lpstr>A Little History</vt:lpstr>
      <vt:lpstr>More History</vt:lpstr>
      <vt:lpstr>Still More History</vt:lpstr>
      <vt:lpstr>History May Be Repeating Itself</vt:lpstr>
      <vt:lpstr>Official Policy</vt:lpstr>
      <vt:lpstr>The Effect of Pandemics</vt:lpstr>
      <vt:lpstr>Man-made Killer Pandemics</vt:lpstr>
      <vt:lpstr>Depopulation and the Environment</vt:lpstr>
      <vt:lpstr>Globalist Thinking</vt:lpstr>
      <vt:lpstr>Dead Microbiologists</vt:lpstr>
      <vt:lpstr>Big Pharma – Drugging the Population</vt:lpstr>
      <vt:lpstr>DTC ADS – BIG MONEY!</vt:lpstr>
      <vt:lpstr>BAD DRUGS!</vt:lpstr>
      <vt:lpstr>Nazi Connection?</vt:lpstr>
      <vt:lpstr>Closer to Home</vt:lpstr>
      <vt:lpstr>CONSERVATISM AND DRUGS</vt:lpstr>
      <vt:lpstr>CORONA VIRUSES!</vt:lpstr>
      <vt:lpstr>COVID-19 (SARS-CoV-2)</vt:lpstr>
      <vt:lpstr>THE COVID-19 LIE CONTINUED</vt:lpstr>
      <vt:lpstr>MORE COVID-19 LIES!</vt:lpstr>
      <vt:lpstr>WHAT IS COVID?</vt:lpstr>
      <vt:lpstr>WHO SHOULD BE TESTED?</vt:lpstr>
      <vt:lpstr>WHO IS AT RISK?</vt:lpstr>
      <vt:lpstr>THE PANDEMIC STARTS!</vt:lpstr>
      <vt:lpstr>PANDEMIC FEARS!</vt:lpstr>
      <vt:lpstr>MASK TRUTHS!</vt:lpstr>
      <vt:lpstr>MASK PROTECTION?</vt:lpstr>
      <vt:lpstr>Dr. Fauci Rides Again!</vt:lpstr>
      <vt:lpstr>THE SCAM!</vt:lpstr>
      <vt:lpstr>THE SCAM CONTINUED!</vt:lpstr>
      <vt:lpstr>WHAT GOVERNMENTS DID WRONG!</vt:lpstr>
      <vt:lpstr>COLLATERAL DAMAGE!</vt:lpstr>
      <vt:lpstr>VACCINES ARE THE ANSWER!</vt:lpstr>
      <vt:lpstr>IS IMMUNITY POSSIBLE?</vt:lpstr>
      <vt:lpstr>HOW DOES THE COVID VACCINE WORK?</vt:lpstr>
      <vt:lpstr>TO VACCINATE OR NOT?</vt:lpstr>
      <vt:lpstr>TO VACCINATE OR NOT?</vt:lpstr>
      <vt:lpstr>THE “ADR”!</vt:lpstr>
      <vt:lpstr>THE MEDIA HELPS THE SCAM!</vt:lpstr>
      <vt:lpstr>MEDIA LIES!</vt:lpstr>
      <vt:lpstr>POLITICAL FAILURE?</vt:lpstr>
      <vt:lpstr>POLITICAL INTENTIONS</vt:lpstr>
      <vt:lpstr>WHAT’S IN THE VACCINES?</vt:lpstr>
      <vt:lpstr>WHAT HAPPENED!</vt:lpstr>
      <vt:lpstr>COVID-19 POLITICS!</vt:lpstr>
      <vt:lpstr>LASTLY…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Rose &amp; Peter</dc:creator>
  <cp:lastModifiedBy>Rose &amp; Peter</cp:lastModifiedBy>
  <cp:revision>96</cp:revision>
  <dcterms:created xsi:type="dcterms:W3CDTF">2021-03-30T17:35:52Z</dcterms:created>
  <dcterms:modified xsi:type="dcterms:W3CDTF">2021-04-09T21:28:21Z</dcterms:modified>
</cp:coreProperties>
</file>